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</p:sldIdLst>
  <p:sldSz cy="5143500" cx="9144000"/>
  <p:notesSz cx="6858000" cy="9144000"/>
  <p:embeddedFontLst>
    <p:embeddedFont>
      <p:font typeface="Average"/>
      <p:regular r:id="rId61"/>
    </p:embeddedFont>
    <p:embeddedFont>
      <p:font typeface="Oswald"/>
      <p:regular r:id="rId62"/>
      <p:bold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Oswald-regular.fntdata"/><Relationship Id="rId61" Type="http://schemas.openxmlformats.org/officeDocument/2006/relationships/font" Target="fonts/Average-regular.fntdata"/><Relationship Id="rId20" Type="http://schemas.openxmlformats.org/officeDocument/2006/relationships/slide" Target="slides/slide14.xml"/><Relationship Id="rId63" Type="http://schemas.openxmlformats.org/officeDocument/2006/relationships/font" Target="fonts/Oswald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975468c32_0_1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975468c32_0_1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997a07aed2_0_8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997a07aed2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997a07aed2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997a07aed2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997a07aed2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997a07aed2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997a07aed2_0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997a07aed2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997a07aed2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997a07aed2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997a07aed2_0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997a07aed2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997a07aed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997a07aed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997a07aed2_0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997a07aed2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97a07aed2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997a07aed2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997a07aed2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997a07aed2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97a07aed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97a07ae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997a07aed2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997a07aed2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997a07aed2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997a07aed2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997a07aed2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997a07aed2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997a07aed2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997a07aed2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997a07aed2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997a07aed2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997a07aed2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997a07aed2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997a07aed2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997a07aed2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997a07aed2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997a07aed2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997a07aed2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997a07aed2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997a07aed2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997a07aed2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97a07aed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997a07aed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997a07aed2_0_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997a07aed2_0_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997a07aed2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997a07aed2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997a07aed2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997a07aed2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997a07aed2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997a07aed2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997a07aed2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997a07aed2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997a07aed2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997a07aed2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997a07aed2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997a07aed2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997a07aed2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997a07aed2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997a07aed2_0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997a07aed2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997a07aed2_0_7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997a07aed2_0_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975468c32_0_1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9975468c32_0_1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997a07aed2_0_7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997a07aed2_0_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997a07aed2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997a07aed2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997a07aed2_0_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997a07aed2_0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997a07aed2_0_9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997a07aed2_0_9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997a07aed2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997a07aed2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997a07aed2_0_7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3997a07aed2_0_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997a07aed2_0_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997a07aed2_0_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997a07aed2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997a07aed2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997a07aed2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997a07aed2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997a07aed2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997a07aed2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997a07aed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997a07aed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997a07aed2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997a07aed2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997a07aed2_0_9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997a07aed2_0_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997a07aed2_0_8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3997a07aed2_0_8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997a07aed2_0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997a07aed2_0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997a07aed2_0_9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997a07aed2_0_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97a07aed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97a07aed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997a07aed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997a07aed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97a07aed2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997a07aed2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97a07aed2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997a07aed2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idx="12" type="sldNum"/>
          </p:nvPr>
        </p:nvSpPr>
        <p:spPr>
          <a:xfrm>
            <a:off x="-304792" y="47102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4.gif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6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6"/>
          <p:cNvSpPr/>
          <p:nvPr/>
        </p:nvSpPr>
        <p:spPr>
          <a:xfrm>
            <a:off x="-54600" y="-46650"/>
            <a:ext cx="9231300" cy="5236800"/>
          </a:xfrm>
          <a:prstGeom prst="rect">
            <a:avLst/>
          </a:prstGeom>
          <a:solidFill>
            <a:srgbClr val="FFFFFF">
              <a:alpha val="7405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6"/>
          <p:cNvSpPr txBox="1"/>
          <p:nvPr/>
        </p:nvSpPr>
        <p:spPr>
          <a:xfrm>
            <a:off x="766800" y="856314"/>
            <a:ext cx="7588500" cy="8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990000"/>
                </a:solidFill>
                <a:latin typeface="Oswald"/>
                <a:ea typeface="Oswald"/>
                <a:cs typeface="Oswald"/>
                <a:sym typeface="Oswald"/>
              </a:rPr>
              <a:t>VOISS-Net</a:t>
            </a:r>
            <a:r>
              <a:rPr b="1"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+ </a:t>
            </a:r>
            <a:r>
              <a:rPr b="1" lang="en" sz="2200">
                <a:solidFill>
                  <a:srgbClr val="19697B"/>
                </a:solidFill>
                <a:latin typeface="Oswald"/>
                <a:ea typeface="Oswald"/>
                <a:cs typeface="Oswald"/>
                <a:sym typeface="Oswald"/>
              </a:rPr>
              <a:t>TREMCAT</a:t>
            </a:r>
            <a:r>
              <a:rPr b="1"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 A streamlined approach to </a:t>
            </a:r>
            <a:br>
              <a:rPr b="1"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b="1"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detect, characterize, and catalog volcanic tremor</a:t>
            </a:r>
            <a:endParaRPr b="1"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4" name="Google Shape;104;p26"/>
          <p:cNvSpPr txBox="1"/>
          <p:nvPr/>
        </p:nvSpPr>
        <p:spPr>
          <a:xfrm>
            <a:off x="218850" y="1881212"/>
            <a:ext cx="8706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Darren Tan</a:t>
            </a:r>
            <a:br>
              <a:rPr b="1" lang="en" sz="20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</a:br>
            <a:endParaRPr b="1" sz="5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Asian School of the Environment, Nanyang Technological University, Singapore</a:t>
            </a:r>
            <a:br>
              <a:rPr lang="en">
                <a:latin typeface="Oswald"/>
                <a:ea typeface="Oswald"/>
                <a:cs typeface="Oswald"/>
                <a:sym typeface="Oswald"/>
              </a:rPr>
            </a:br>
            <a:r>
              <a:rPr lang="en">
                <a:latin typeface="Oswald"/>
                <a:ea typeface="Oswald"/>
                <a:cs typeface="Oswald"/>
                <a:sym typeface="Oswald"/>
              </a:rPr>
              <a:t>Earthquake Research Institute, University of Tokyo, Japan</a:t>
            </a:r>
            <a:r>
              <a:rPr b="1" lang="en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Alaska Volcano Observatory, Geophysical Institute, University of Alaska Fairbanks, Fairbanks, AK, USA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5" name="Google Shape;1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1558" y="3671081"/>
            <a:ext cx="1013045" cy="101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6"/>
          <p:cNvPicPr preferRelativeResize="0"/>
          <p:nvPr/>
        </p:nvPicPr>
        <p:blipFill rotWithShape="1">
          <a:blip r:embed="rId5">
            <a:alphaModFix/>
          </a:blip>
          <a:srcRect b="29589" l="10022" r="10938" t="27620"/>
          <a:stretch/>
        </p:blipFill>
        <p:spPr>
          <a:xfrm>
            <a:off x="3331225" y="3743881"/>
            <a:ext cx="2406958" cy="86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6" title="image-removebg-preview.png"/>
          <p:cNvPicPr preferRelativeResize="0"/>
          <p:nvPr/>
        </p:nvPicPr>
        <p:blipFill rotWithShape="1">
          <a:blip r:embed="rId6">
            <a:alphaModFix/>
          </a:blip>
          <a:srcRect b="0" l="11273" r="11933" t="0"/>
          <a:stretch/>
        </p:blipFill>
        <p:spPr>
          <a:xfrm>
            <a:off x="5681382" y="3671081"/>
            <a:ext cx="1261065" cy="10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Detecting and Classifying Volcano Seismicity using a Generalized Deep Learning Model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050" y="2627382"/>
            <a:ext cx="5109064" cy="241483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/>
          <p:nvPr/>
        </p:nvSpPr>
        <p:spPr>
          <a:xfrm>
            <a:off x="5938879" y="2515413"/>
            <a:ext cx="1283700" cy="1991400"/>
          </a:xfrm>
          <a:prstGeom prst="rect">
            <a:avLst/>
          </a:prstGeom>
          <a:solidFill>
            <a:srgbClr val="FFFFFF"/>
          </a:solidFill>
          <a:ln cap="flat" cmpd="sng" w="98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/>
          </a:p>
        </p:txBody>
      </p:sp>
      <p:pic>
        <p:nvPicPr>
          <p:cNvPr descr="&lt;strong&gt;SAME padding:&lt;/strong&gt; 5x5x1 image is padded with 0s to create a 6x6x1 image" id="202" name="Google Shape;202;p35"/>
          <p:cNvPicPr preferRelativeResize="0"/>
          <p:nvPr/>
        </p:nvPicPr>
        <p:blipFill rotWithShape="1">
          <a:blip r:embed="rId4">
            <a:alphaModFix/>
          </a:blip>
          <a:srcRect b="4363" l="3896" r="4419" t="3572"/>
          <a:stretch/>
        </p:blipFill>
        <p:spPr>
          <a:xfrm flipH="1" rot="3630006">
            <a:off x="6590706" y="2314972"/>
            <a:ext cx="1755036" cy="219993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6769232" y="4391022"/>
            <a:ext cx="15831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75850" lIns="75850" spcFirstLastPara="1" rIns="75850" wrap="square" tIns="75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30"/>
              </a:spcAft>
              <a:buNone/>
            </a:pPr>
            <a:r>
              <a:rPr b="1" lang="en" sz="1093">
                <a:solidFill>
                  <a:srgbClr val="0000FF"/>
                </a:solidFill>
              </a:rPr>
              <a:t>Blue</a:t>
            </a:r>
            <a:r>
              <a:rPr b="1" lang="en" sz="1093"/>
              <a:t>: </a:t>
            </a:r>
            <a:r>
              <a:rPr lang="en" sz="1093"/>
              <a:t>Input Image</a:t>
            </a:r>
            <a:br>
              <a:rPr lang="en" sz="1093"/>
            </a:br>
            <a:r>
              <a:rPr b="1" lang="en" sz="1093">
                <a:solidFill>
                  <a:srgbClr val="134F5C"/>
                </a:solidFill>
              </a:rPr>
              <a:t>Teal</a:t>
            </a:r>
            <a:r>
              <a:rPr b="1" lang="en" sz="1093"/>
              <a:t>: </a:t>
            </a:r>
            <a:r>
              <a:rPr lang="en" sz="1093"/>
              <a:t>Output Matrix</a:t>
            </a:r>
            <a:br>
              <a:rPr lang="en" sz="1093"/>
            </a:br>
            <a:r>
              <a:rPr b="1" lang="en" sz="1093"/>
              <a:t>Grey: </a:t>
            </a:r>
            <a:r>
              <a:rPr lang="en" sz="1093"/>
              <a:t>3x3</a:t>
            </a:r>
            <a:r>
              <a:rPr b="1" lang="en" sz="1093"/>
              <a:t> </a:t>
            </a:r>
            <a:r>
              <a:rPr lang="en" sz="1093"/>
              <a:t>Kernel/Filter</a:t>
            </a:r>
            <a:endParaRPr sz="1093"/>
          </a:p>
        </p:txBody>
      </p:sp>
      <p:sp>
        <p:nvSpPr>
          <p:cNvPr id="204" name="Google Shape;204;p35"/>
          <p:cNvSpPr txBox="1"/>
          <p:nvPr/>
        </p:nvSpPr>
        <p:spPr>
          <a:xfrm>
            <a:off x="6538941" y="2263619"/>
            <a:ext cx="20703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75850" lIns="75850" spcFirstLastPara="1" rIns="75850" wrap="square" tIns="758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30"/>
              </a:spcAft>
              <a:buNone/>
            </a:pPr>
            <a:r>
              <a:rPr b="1" lang="en" sz="1200" u="sng"/>
              <a:t>2D Convolution Example</a:t>
            </a:r>
            <a:endParaRPr b="1" sz="1200" u="sng"/>
          </a:p>
        </p:txBody>
      </p:sp>
      <p:pic>
        <p:nvPicPr>
          <p:cNvPr id="205" name="Google Shape;20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660" y="2834100"/>
            <a:ext cx="1138450" cy="180505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5"/>
          <p:cNvSpPr txBox="1"/>
          <p:nvPr/>
        </p:nvSpPr>
        <p:spPr>
          <a:xfrm>
            <a:off x="188075" y="1025675"/>
            <a:ext cx="62811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VOISS-Net is a Convolutional Neural Network first introduced by Tan et al. (2024) to classify tremor and explosions from Pavlof Volcano, Alaska. </a:t>
            </a:r>
            <a:endParaRPr sz="13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Fee et al. (2025) build upon the model, shrinking the spectrogram window, adding a Long Period (LP) seismic class, as well as labeled data from 7 other volcanoes.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07" name="Google Shape;207;p35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5</a:t>
            </a:r>
            <a:endParaRPr b="1"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Detecting and Classifying Volcano Seismicity using a Generalized Deep Learning Model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3" name="Google Shape;213;p36"/>
          <p:cNvSpPr txBox="1"/>
          <p:nvPr/>
        </p:nvSpPr>
        <p:spPr>
          <a:xfrm>
            <a:off x="188075" y="1025675"/>
            <a:ext cx="62811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VOISS-Net is a Convolutional Neural Network first introduced by Tan et al. (2024) to classify tremor and explosions from Pavlof Volcano, Alaska. </a:t>
            </a:r>
            <a:endParaRPr sz="13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Fee et al. (2025) build upon the model, shrinking the spectrogram window, adding a Long Period (LP) seismic class, as well as labeled data from 7 other volcanoes.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/>
          </a:p>
        </p:txBody>
      </p:sp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050" y="2627382"/>
            <a:ext cx="5109064" cy="241483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6"/>
          <p:cNvSpPr/>
          <p:nvPr/>
        </p:nvSpPr>
        <p:spPr>
          <a:xfrm>
            <a:off x="5938879" y="2515413"/>
            <a:ext cx="1283700" cy="1991400"/>
          </a:xfrm>
          <a:prstGeom prst="rect">
            <a:avLst/>
          </a:prstGeom>
          <a:solidFill>
            <a:srgbClr val="FFFFFF"/>
          </a:solidFill>
          <a:ln cap="flat" cmpd="sng" w="98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/>
          </a:p>
        </p:txBody>
      </p:sp>
      <p:pic>
        <p:nvPicPr>
          <p:cNvPr id="216" name="Google Shape;2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660" y="2834100"/>
            <a:ext cx="1138450" cy="180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36"/>
          <p:cNvGrpSpPr/>
          <p:nvPr/>
        </p:nvGrpSpPr>
        <p:grpSpPr>
          <a:xfrm>
            <a:off x="6253623" y="964872"/>
            <a:ext cx="2355902" cy="4167277"/>
            <a:chOff x="6329823" y="484348"/>
            <a:chExt cx="2355902" cy="4167277"/>
          </a:xfrm>
        </p:grpSpPr>
        <p:grpSp>
          <p:nvGrpSpPr>
            <p:cNvPr id="218" name="Google Shape;218;p36"/>
            <p:cNvGrpSpPr/>
            <p:nvPr/>
          </p:nvGrpSpPr>
          <p:grpSpPr>
            <a:xfrm>
              <a:off x="6329823" y="484348"/>
              <a:ext cx="2196289" cy="4167277"/>
              <a:chOff x="6404875" y="633352"/>
              <a:chExt cx="2192124" cy="4159374"/>
            </a:xfrm>
          </p:grpSpPr>
          <p:grpSp>
            <p:nvGrpSpPr>
              <p:cNvPr id="219" name="Google Shape;219;p36"/>
              <p:cNvGrpSpPr/>
              <p:nvPr/>
            </p:nvGrpSpPr>
            <p:grpSpPr>
              <a:xfrm>
                <a:off x="6858000" y="633352"/>
                <a:ext cx="1738999" cy="4159374"/>
                <a:chOff x="6858000" y="633352"/>
                <a:chExt cx="1738999" cy="4159374"/>
              </a:xfrm>
            </p:grpSpPr>
            <p:pic>
              <p:nvPicPr>
                <p:cNvPr id="220" name="Google Shape;220;p36" title="test_set_spectrograms_nper7_final.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79542" t="0"/>
                <a:stretch/>
              </p:blipFill>
              <p:spPr>
                <a:xfrm>
                  <a:off x="7275000" y="633352"/>
                  <a:ext cx="1321999" cy="41593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21" name="Google Shape;221;p36"/>
                <p:cNvSpPr/>
                <p:nvPr/>
              </p:nvSpPr>
              <p:spPr>
                <a:xfrm>
                  <a:off x="6858000" y="725375"/>
                  <a:ext cx="725400" cy="35796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222" name="Google Shape;222;p36"/>
              <p:cNvSpPr txBox="1"/>
              <p:nvPr/>
            </p:nvSpPr>
            <p:spPr>
              <a:xfrm>
                <a:off x="6435350" y="674775"/>
                <a:ext cx="1462800" cy="5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434343"/>
                    </a:solidFill>
                  </a:rPr>
                  <a:t>Broadband</a:t>
                </a:r>
                <a:endParaRPr sz="1100">
                  <a:solidFill>
                    <a:srgbClr val="434343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434343"/>
                    </a:solidFill>
                  </a:rPr>
                  <a:t>Tremor (BT)</a:t>
                </a:r>
                <a:endParaRPr sz="11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3" name="Google Shape;223;p36"/>
              <p:cNvSpPr txBox="1"/>
              <p:nvPr/>
            </p:nvSpPr>
            <p:spPr>
              <a:xfrm>
                <a:off x="6404875" y="1228875"/>
                <a:ext cx="1462800" cy="5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434343"/>
                    </a:solidFill>
                  </a:rPr>
                  <a:t>Harmonic</a:t>
                </a:r>
                <a:endParaRPr sz="1100">
                  <a:solidFill>
                    <a:srgbClr val="434343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434343"/>
                    </a:solidFill>
                  </a:rPr>
                  <a:t>Tremor (HT)</a:t>
                </a:r>
                <a:endParaRPr sz="11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4" name="Google Shape;224;p36"/>
              <p:cNvSpPr txBox="1"/>
              <p:nvPr/>
            </p:nvSpPr>
            <p:spPr>
              <a:xfrm>
                <a:off x="6404875" y="1713100"/>
                <a:ext cx="1462800" cy="5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434343"/>
                    </a:solidFill>
                  </a:rPr>
                  <a:t>Monochromatic</a:t>
                </a:r>
                <a:endParaRPr sz="1100">
                  <a:solidFill>
                    <a:srgbClr val="434343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434343"/>
                    </a:solidFill>
                  </a:rPr>
                  <a:t>Tremor (MT)</a:t>
                </a:r>
                <a:endParaRPr sz="11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5" name="Google Shape;225;p36"/>
              <p:cNvSpPr txBox="1"/>
              <p:nvPr/>
            </p:nvSpPr>
            <p:spPr>
              <a:xfrm>
                <a:off x="6404875" y="2233263"/>
                <a:ext cx="1462800" cy="55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</a:rPr>
                  <a:t>Earthquake</a:t>
                </a:r>
                <a:endParaRPr sz="1200">
                  <a:solidFill>
                    <a:srgbClr val="434343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</a:rPr>
                  <a:t>(EQ)</a:t>
                </a:r>
                <a:endParaRPr sz="12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6" name="Google Shape;226;p36"/>
              <p:cNvSpPr txBox="1"/>
              <p:nvPr/>
            </p:nvSpPr>
            <p:spPr>
              <a:xfrm>
                <a:off x="6435350" y="2715388"/>
                <a:ext cx="1462800" cy="55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</a:rPr>
                  <a:t>Long</a:t>
                </a:r>
                <a:endParaRPr sz="1200">
                  <a:solidFill>
                    <a:srgbClr val="434343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</a:rPr>
                  <a:t>Period (LP)</a:t>
                </a:r>
                <a:endParaRPr sz="12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7" name="Google Shape;227;p36"/>
              <p:cNvSpPr txBox="1"/>
              <p:nvPr/>
            </p:nvSpPr>
            <p:spPr>
              <a:xfrm>
                <a:off x="6427725" y="3268550"/>
                <a:ext cx="1462800" cy="55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</a:rPr>
                  <a:t>Explosion </a:t>
                </a:r>
                <a:endParaRPr sz="1200">
                  <a:solidFill>
                    <a:srgbClr val="434343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</a:rPr>
                  <a:t>(EX)</a:t>
                </a:r>
                <a:endParaRPr sz="12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8" name="Google Shape;228;p36"/>
              <p:cNvSpPr txBox="1"/>
              <p:nvPr/>
            </p:nvSpPr>
            <p:spPr>
              <a:xfrm>
                <a:off x="6427725" y="3748575"/>
                <a:ext cx="1462800" cy="55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</a:rPr>
                  <a:t>Noise </a:t>
                </a:r>
                <a:endParaRPr sz="1200">
                  <a:solidFill>
                    <a:srgbClr val="434343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</a:rPr>
                  <a:t>(NO)</a:t>
                </a:r>
                <a:endParaRPr sz="1200">
                  <a:solidFill>
                    <a:srgbClr val="434343"/>
                  </a:solidFill>
                </a:endParaRPr>
              </a:p>
            </p:txBody>
          </p:sp>
        </p:grpSp>
        <p:pic>
          <p:nvPicPr>
            <p:cNvPr id="229" name="Google Shape;229;p36" title="test_set_spectrograms_nper7_final.png"/>
            <p:cNvPicPr preferRelativeResize="0"/>
            <p:nvPr/>
          </p:nvPicPr>
          <p:blipFill rotWithShape="1">
            <a:blip r:embed="rId5">
              <a:alphaModFix/>
            </a:blip>
            <a:srcRect b="0" l="8387" r="77087" t="88323"/>
            <a:stretch/>
          </p:blipFill>
          <p:spPr>
            <a:xfrm>
              <a:off x="7745275" y="4161800"/>
              <a:ext cx="940451" cy="486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0" name="Google Shape;230;p36" title="test_set_spectrograms_nper7_final.png"/>
          <p:cNvPicPr preferRelativeResize="0"/>
          <p:nvPr/>
        </p:nvPicPr>
        <p:blipFill rotWithShape="1">
          <a:blip r:embed="rId5">
            <a:alphaModFix/>
          </a:blip>
          <a:srcRect b="85516" l="43542" r="44750" t="1750"/>
          <a:stretch/>
        </p:blipFill>
        <p:spPr>
          <a:xfrm>
            <a:off x="7705344" y="1051899"/>
            <a:ext cx="757977" cy="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6" title="test_set_spectrograms_nper7_final.png"/>
          <p:cNvPicPr preferRelativeResize="0"/>
          <p:nvPr/>
        </p:nvPicPr>
        <p:blipFill rotWithShape="1">
          <a:blip r:embed="rId5">
            <a:alphaModFix/>
          </a:blip>
          <a:srcRect b="36683" l="78400" r="10227" t="51159"/>
          <a:stretch/>
        </p:blipFill>
        <p:spPr>
          <a:xfrm>
            <a:off x="7709450" y="3097974"/>
            <a:ext cx="736302" cy="50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 title="test_set_spectrograms_nper7_final.png"/>
          <p:cNvPicPr preferRelativeResize="0"/>
          <p:nvPr/>
        </p:nvPicPr>
        <p:blipFill rotWithShape="1">
          <a:blip r:embed="rId5">
            <a:alphaModFix/>
          </a:blip>
          <a:srcRect b="4531" l="89774" r="677" t="68480"/>
          <a:stretch/>
        </p:blipFill>
        <p:spPr>
          <a:xfrm>
            <a:off x="8455152" y="754844"/>
            <a:ext cx="618219" cy="112468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5</a:t>
            </a:r>
            <a:endParaRPr b="1"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Training Dataset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9" name="Google Shape;239;p37"/>
          <p:cNvSpPr txBox="1"/>
          <p:nvPr>
            <p:ph idx="4294967295" type="body"/>
          </p:nvPr>
        </p:nvSpPr>
        <p:spPr>
          <a:xfrm>
            <a:off x="311700" y="3585900"/>
            <a:ext cx="8520600" cy="14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Select data from eight volcanoes with range of seismic signals, source-receiver distances, and eruption styles.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Over 270,000 two-minute spectrograms.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Mixture of hand-labels (tremor, explosions, LPs) and automated catalogs (earthquakes).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Swap out regional earthquakes from Tan et al. [2024] with local VT quakes from AVO catalog.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Strong imbalance between classes so we perform augmentation on four classes to reduce bias. </a:t>
            </a:r>
            <a:endParaRPr sz="1200"/>
          </a:p>
        </p:txBody>
      </p:sp>
      <p:pic>
        <p:nvPicPr>
          <p:cNvPr id="240" name="Google Shape;240;p37" title="class_counts_volcano_20250518.png"/>
          <p:cNvPicPr preferRelativeResize="0"/>
          <p:nvPr/>
        </p:nvPicPr>
        <p:blipFill rotWithShape="1">
          <a:blip r:embed="rId3">
            <a:alphaModFix/>
          </a:blip>
          <a:srcRect b="0" l="0" r="45910" t="0"/>
          <a:stretch/>
        </p:blipFill>
        <p:spPr>
          <a:xfrm>
            <a:off x="311700" y="789125"/>
            <a:ext cx="3174948" cy="29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 title="voiss-net_training_volcanoes_2025042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071" y="879771"/>
            <a:ext cx="5540526" cy="22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6</a:t>
            </a:r>
            <a:endParaRPr b="1"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Training Dataset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8" name="Google Shape;248;p38"/>
          <p:cNvSpPr txBox="1"/>
          <p:nvPr>
            <p:ph idx="4294967295" type="body"/>
          </p:nvPr>
        </p:nvSpPr>
        <p:spPr>
          <a:xfrm>
            <a:off x="311700" y="3585900"/>
            <a:ext cx="8520600" cy="14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Select data from eight volcanoes with range of seismic signals, source-receiver distances, and eruption styles.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Over 270,000 two-minute spectrograms.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Mixture of hand-labels (tremor, explosions, LPs) and automated catalogs (earthquakes).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Swap out regional earthquakes from Tan et al. [2024] with local VT quakes from AVO catalog.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Strong imbalance between classes so we perform augmentation on four classes to reduce bias. </a:t>
            </a:r>
            <a:endParaRPr sz="1200"/>
          </a:p>
        </p:txBody>
      </p:sp>
      <p:pic>
        <p:nvPicPr>
          <p:cNvPr id="249" name="Google Shape;249;p38" title="class_counts_volcano_20250518.png"/>
          <p:cNvPicPr preferRelativeResize="0"/>
          <p:nvPr/>
        </p:nvPicPr>
        <p:blipFill rotWithShape="1">
          <a:blip r:embed="rId3">
            <a:alphaModFix/>
          </a:blip>
          <a:srcRect b="0" l="0" r="45910" t="0"/>
          <a:stretch/>
        </p:blipFill>
        <p:spPr>
          <a:xfrm>
            <a:off x="311700" y="789125"/>
            <a:ext cx="3174948" cy="29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 title="class_counts_volcano_20250518.png"/>
          <p:cNvPicPr preferRelativeResize="0"/>
          <p:nvPr/>
        </p:nvPicPr>
        <p:blipFill rotWithShape="1">
          <a:blip r:embed="rId3">
            <a:alphaModFix/>
          </a:blip>
          <a:srcRect b="0" l="53825" r="0" t="0"/>
          <a:stretch/>
        </p:blipFill>
        <p:spPr>
          <a:xfrm>
            <a:off x="6077091" y="789125"/>
            <a:ext cx="2710461" cy="29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7823" y="1304465"/>
            <a:ext cx="2008717" cy="95056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8"/>
          <p:cNvSpPr txBox="1"/>
          <p:nvPr/>
        </p:nvSpPr>
        <p:spPr>
          <a:xfrm>
            <a:off x="3505538" y="1039091"/>
            <a:ext cx="23733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6975" lIns="66975" spcFirstLastPara="1" rIns="66975" wrap="square" tIns="669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319"/>
              </a:spcAft>
              <a:buNone/>
            </a:pPr>
            <a:r>
              <a:rPr b="1" lang="en" sz="952"/>
              <a:t>Augmentation</a:t>
            </a:r>
            <a:endParaRPr b="1" sz="952"/>
          </a:p>
        </p:txBody>
      </p:sp>
      <p:cxnSp>
        <p:nvCxnSpPr>
          <p:cNvPr id="253" name="Google Shape;253;p38"/>
          <p:cNvCxnSpPr/>
          <p:nvPr/>
        </p:nvCxnSpPr>
        <p:spPr>
          <a:xfrm>
            <a:off x="3522975" y="2418450"/>
            <a:ext cx="2410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4" name="Google Shape;254;p38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7</a:t>
            </a:r>
            <a:endParaRPr b="1"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9" title="voissnet_seismic_2min_final_val-loss_curves_wide.png"/>
          <p:cNvPicPr preferRelativeResize="0"/>
          <p:nvPr/>
        </p:nvPicPr>
        <p:blipFill rotWithShape="1">
          <a:blip r:embed="rId3">
            <a:alphaModFix/>
          </a:blip>
          <a:srcRect b="0" l="0" r="39914" t="0"/>
          <a:stretch/>
        </p:blipFill>
        <p:spPr>
          <a:xfrm>
            <a:off x="368375" y="783050"/>
            <a:ext cx="4662676" cy="326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9"/>
          <p:cNvSpPr txBox="1"/>
          <p:nvPr>
            <p:ph idx="4294967295" type="body"/>
          </p:nvPr>
        </p:nvSpPr>
        <p:spPr>
          <a:xfrm>
            <a:off x="244650" y="3638325"/>
            <a:ext cx="4327500" cy="12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Validation accuracy and loss curves show gradual, smooth decrease.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Other model architectures did not have a notable changes on the convergence, confusion matrix, and classifications.</a:t>
            </a:r>
            <a:endParaRPr sz="1200"/>
          </a:p>
        </p:txBody>
      </p:sp>
      <p:sp>
        <p:nvSpPr>
          <p:cNvPr id="261" name="Google Shape;261;p39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8</a:t>
            </a:r>
            <a:endParaRPr b="1" sz="1100"/>
          </a:p>
        </p:txBody>
      </p:sp>
      <p:sp>
        <p:nvSpPr>
          <p:cNvPr id="262" name="Google Shape;262;p39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Model Training and Performance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Model Training and Performance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8" name="Google Shape;268;p40" title="voissnet_seismic_2min_final_val-loss_curves_wi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75" y="783050"/>
            <a:ext cx="7759964" cy="326440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0"/>
          <p:cNvSpPr txBox="1"/>
          <p:nvPr>
            <p:ph idx="4294967295" type="body"/>
          </p:nvPr>
        </p:nvSpPr>
        <p:spPr>
          <a:xfrm>
            <a:off x="244650" y="3638325"/>
            <a:ext cx="4327500" cy="12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Validation accuracy and loss curves show gradual, smooth decrease.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Other model architectures did not have a notable changes on the convergence, confusion matrix, and classifications.</a:t>
            </a:r>
            <a:endParaRPr sz="1200"/>
          </a:p>
        </p:txBody>
      </p:sp>
      <p:sp>
        <p:nvSpPr>
          <p:cNvPr id="270" name="Google Shape;270;p40"/>
          <p:cNvSpPr txBox="1"/>
          <p:nvPr/>
        </p:nvSpPr>
        <p:spPr>
          <a:xfrm>
            <a:off x="4926475" y="4011925"/>
            <a:ext cx="40341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dk2"/>
                </a:solidFill>
              </a:rPr>
              <a:t>Overall accuracy of 87% on the test set.  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dk2"/>
                </a:solidFill>
              </a:rPr>
              <a:t>Bimodal classification accuracies related to classes with similar characteristics and overlapping events.</a:t>
            </a:r>
            <a:endParaRPr sz="1200"/>
          </a:p>
        </p:txBody>
      </p:sp>
      <p:grpSp>
        <p:nvGrpSpPr>
          <p:cNvPr id="271" name="Google Shape;271;p40"/>
          <p:cNvGrpSpPr/>
          <p:nvPr/>
        </p:nvGrpSpPr>
        <p:grpSpPr>
          <a:xfrm>
            <a:off x="6204125" y="1277112"/>
            <a:ext cx="1449415" cy="1985064"/>
            <a:chOff x="6204125" y="963168"/>
            <a:chExt cx="1449415" cy="1985064"/>
          </a:xfrm>
        </p:grpSpPr>
        <p:grpSp>
          <p:nvGrpSpPr>
            <p:cNvPr id="272" name="Google Shape;272;p40"/>
            <p:cNvGrpSpPr/>
            <p:nvPr/>
          </p:nvGrpSpPr>
          <p:grpSpPr>
            <a:xfrm>
              <a:off x="6204125" y="963168"/>
              <a:ext cx="1449415" cy="1985064"/>
              <a:chOff x="6204125" y="963168"/>
              <a:chExt cx="1449415" cy="1985064"/>
            </a:xfrm>
          </p:grpSpPr>
          <p:sp>
            <p:nvSpPr>
              <p:cNvPr id="273" name="Google Shape;273;p40"/>
              <p:cNvSpPr/>
              <p:nvPr/>
            </p:nvSpPr>
            <p:spPr>
              <a:xfrm>
                <a:off x="6439075" y="1292352"/>
                <a:ext cx="246900" cy="330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40"/>
              <p:cNvSpPr/>
              <p:nvPr/>
            </p:nvSpPr>
            <p:spPr>
              <a:xfrm>
                <a:off x="6204125" y="963168"/>
                <a:ext cx="246900" cy="330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40"/>
              <p:cNvSpPr/>
              <p:nvPr/>
            </p:nvSpPr>
            <p:spPr>
              <a:xfrm>
                <a:off x="7406640" y="2618232"/>
                <a:ext cx="246900" cy="330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6" name="Google Shape;276;p40"/>
            <p:cNvSpPr/>
            <p:nvPr/>
          </p:nvSpPr>
          <p:spPr>
            <a:xfrm>
              <a:off x="6693075" y="1612392"/>
              <a:ext cx="246900" cy="330000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40"/>
          <p:cNvGrpSpPr/>
          <p:nvPr/>
        </p:nvGrpSpPr>
        <p:grpSpPr>
          <a:xfrm>
            <a:off x="5969175" y="947928"/>
            <a:ext cx="1452653" cy="1977444"/>
            <a:chOff x="6204125" y="1003506"/>
            <a:chExt cx="1452653" cy="1977444"/>
          </a:xfrm>
        </p:grpSpPr>
        <p:sp>
          <p:nvSpPr>
            <p:cNvPr id="278" name="Google Shape;278;p40"/>
            <p:cNvSpPr/>
            <p:nvPr/>
          </p:nvSpPr>
          <p:spPr>
            <a:xfrm>
              <a:off x="7162975" y="2320950"/>
              <a:ext cx="246900" cy="3300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6204125" y="1003506"/>
              <a:ext cx="246900" cy="3300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7409878" y="2650950"/>
              <a:ext cx="246900" cy="3300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1" name="Google Shape;281;p40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8</a:t>
            </a:r>
            <a:endParaRPr b="1"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Process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7" name="Google Shape;287;p41"/>
          <p:cNvSpPr txBox="1"/>
          <p:nvPr>
            <p:ph idx="4294967295" type="body"/>
          </p:nvPr>
        </p:nvSpPr>
        <p:spPr>
          <a:xfrm>
            <a:off x="6338200" y="771775"/>
            <a:ext cx="26952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Semisopochnoi, Alaska: July 27, 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288" name="Google Shape;288;p41"/>
          <p:cNvGrpSpPr/>
          <p:nvPr/>
        </p:nvGrpSpPr>
        <p:grpSpPr>
          <a:xfrm>
            <a:off x="166938" y="695574"/>
            <a:ext cx="6095049" cy="4339675"/>
            <a:chOff x="200600" y="542875"/>
            <a:chExt cx="6095049" cy="4339675"/>
          </a:xfrm>
        </p:grpSpPr>
        <p:pic>
          <p:nvPicPr>
            <p:cNvPr id="289" name="Google Shape;289;p41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89111" l="3447" r="15802" t="0"/>
            <a:stretch/>
          </p:blipFill>
          <p:spPr>
            <a:xfrm>
              <a:off x="200600" y="542875"/>
              <a:ext cx="5122898" cy="47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41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0" l="84669" r="738" t="1777"/>
            <a:stretch/>
          </p:blipFill>
          <p:spPr>
            <a:xfrm>
              <a:off x="5369825" y="634550"/>
              <a:ext cx="925824" cy="424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1" name="Google Shape;291;p41"/>
          <p:cNvGrpSpPr/>
          <p:nvPr/>
        </p:nvGrpSpPr>
        <p:grpSpPr>
          <a:xfrm>
            <a:off x="158362" y="1912724"/>
            <a:ext cx="5169198" cy="3112434"/>
            <a:chOff x="192024" y="1760025"/>
            <a:chExt cx="5169198" cy="3112434"/>
          </a:xfrm>
        </p:grpSpPr>
        <p:grpSp>
          <p:nvGrpSpPr>
            <p:cNvPr id="292" name="Google Shape;292;p41"/>
            <p:cNvGrpSpPr/>
            <p:nvPr/>
          </p:nvGrpSpPr>
          <p:grpSpPr>
            <a:xfrm>
              <a:off x="192024" y="1769559"/>
              <a:ext cx="5169198" cy="3102900"/>
              <a:chOff x="200625" y="1773936"/>
              <a:chExt cx="5169198" cy="3102900"/>
            </a:xfrm>
          </p:grpSpPr>
          <p:pic>
            <p:nvPicPr>
              <p:cNvPr id="293" name="Google Shape;293;p41" title="20210727_0730_20210727_1030_voissnet_seismic_generalized_model_PNORM0.4_final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3413" r="15113" t="28253"/>
              <a:stretch/>
            </p:blipFill>
            <p:spPr>
              <a:xfrm>
                <a:off x="200625" y="1773936"/>
                <a:ext cx="5169198" cy="31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4" name="Google Shape;294;p41"/>
              <p:cNvSpPr/>
              <p:nvPr/>
            </p:nvSpPr>
            <p:spPr>
              <a:xfrm>
                <a:off x="244500" y="1818100"/>
                <a:ext cx="166800" cy="61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5" name="Google Shape;295;p41"/>
            <p:cNvSpPr/>
            <p:nvPr/>
          </p:nvSpPr>
          <p:spPr>
            <a:xfrm>
              <a:off x="260350" y="1760025"/>
              <a:ext cx="120600" cy="46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6" name="Google Shape;296;p41"/>
          <p:cNvGrpSpPr/>
          <p:nvPr/>
        </p:nvGrpSpPr>
        <p:grpSpPr>
          <a:xfrm>
            <a:off x="166938" y="1166499"/>
            <a:ext cx="5122898" cy="476750"/>
            <a:chOff x="200600" y="1013800"/>
            <a:chExt cx="5122898" cy="476750"/>
          </a:xfrm>
        </p:grpSpPr>
        <p:pic>
          <p:nvPicPr>
            <p:cNvPr id="297" name="Google Shape;297;p41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78957" l="3447" r="15802" t="10933"/>
            <a:stretch/>
          </p:blipFill>
          <p:spPr>
            <a:xfrm>
              <a:off x="200600" y="1013800"/>
              <a:ext cx="5122898" cy="43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41"/>
            <p:cNvSpPr/>
            <p:nvPr/>
          </p:nvSpPr>
          <p:spPr>
            <a:xfrm>
              <a:off x="238125" y="1428750"/>
              <a:ext cx="166800" cy="6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9" name="Google Shape;299;p41" title="20210727_0730_20210727_1030_voissnet_seismic_generalized_model_PNORM0.4_final.png"/>
          <p:cNvPicPr preferRelativeResize="0"/>
          <p:nvPr/>
        </p:nvPicPr>
        <p:blipFill rotWithShape="1">
          <a:blip r:embed="rId3">
            <a:alphaModFix/>
          </a:blip>
          <a:srcRect b="69601" l="3447" r="15802" t="20572"/>
          <a:stretch/>
        </p:blipFill>
        <p:spPr>
          <a:xfrm>
            <a:off x="166938" y="1585124"/>
            <a:ext cx="5122898" cy="4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1"/>
          <p:cNvSpPr/>
          <p:nvPr/>
        </p:nvSpPr>
        <p:spPr>
          <a:xfrm>
            <a:off x="1306188" y="1585126"/>
            <a:ext cx="3527400" cy="3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1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9</a:t>
            </a:r>
            <a:endParaRPr b="1"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Process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7" name="Google Shape;307;p42"/>
          <p:cNvSpPr txBox="1"/>
          <p:nvPr>
            <p:ph idx="4294967295" type="body"/>
          </p:nvPr>
        </p:nvSpPr>
        <p:spPr>
          <a:xfrm>
            <a:off x="6338200" y="771775"/>
            <a:ext cx="26952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Semisopochnoi, Alaska: July 27, 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08" name="Google Shape;308;p42"/>
          <p:cNvGrpSpPr/>
          <p:nvPr/>
        </p:nvGrpSpPr>
        <p:grpSpPr>
          <a:xfrm>
            <a:off x="166938" y="695574"/>
            <a:ext cx="6095049" cy="4339675"/>
            <a:chOff x="200600" y="542875"/>
            <a:chExt cx="6095049" cy="4339675"/>
          </a:xfrm>
        </p:grpSpPr>
        <p:pic>
          <p:nvPicPr>
            <p:cNvPr id="309" name="Google Shape;309;p42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89111" l="3447" r="15802" t="0"/>
            <a:stretch/>
          </p:blipFill>
          <p:spPr>
            <a:xfrm>
              <a:off x="200600" y="542875"/>
              <a:ext cx="5122898" cy="47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42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0" l="84669" r="738" t="1777"/>
            <a:stretch/>
          </p:blipFill>
          <p:spPr>
            <a:xfrm>
              <a:off x="5369825" y="634550"/>
              <a:ext cx="925824" cy="424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1" name="Google Shape;311;p42"/>
          <p:cNvGrpSpPr/>
          <p:nvPr/>
        </p:nvGrpSpPr>
        <p:grpSpPr>
          <a:xfrm>
            <a:off x="158362" y="1912724"/>
            <a:ext cx="5169198" cy="3112434"/>
            <a:chOff x="192024" y="1760025"/>
            <a:chExt cx="5169198" cy="3112434"/>
          </a:xfrm>
        </p:grpSpPr>
        <p:grpSp>
          <p:nvGrpSpPr>
            <p:cNvPr id="312" name="Google Shape;312;p42"/>
            <p:cNvGrpSpPr/>
            <p:nvPr/>
          </p:nvGrpSpPr>
          <p:grpSpPr>
            <a:xfrm>
              <a:off x="192024" y="1769559"/>
              <a:ext cx="5169198" cy="3102900"/>
              <a:chOff x="200625" y="1773936"/>
              <a:chExt cx="5169198" cy="3102900"/>
            </a:xfrm>
          </p:grpSpPr>
          <p:pic>
            <p:nvPicPr>
              <p:cNvPr id="313" name="Google Shape;313;p42" title="20210727_0730_20210727_1030_voissnet_seismic_generalized_model_PNORM0.4_final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3413" r="15113" t="28253"/>
              <a:stretch/>
            </p:blipFill>
            <p:spPr>
              <a:xfrm>
                <a:off x="200625" y="1773936"/>
                <a:ext cx="5169198" cy="31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4" name="Google Shape;314;p42"/>
              <p:cNvSpPr/>
              <p:nvPr/>
            </p:nvSpPr>
            <p:spPr>
              <a:xfrm>
                <a:off x="244500" y="1818100"/>
                <a:ext cx="166800" cy="61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15" name="Google Shape;315;p42"/>
            <p:cNvSpPr/>
            <p:nvPr/>
          </p:nvSpPr>
          <p:spPr>
            <a:xfrm>
              <a:off x="260350" y="1760025"/>
              <a:ext cx="120600" cy="46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6" name="Google Shape;316;p42"/>
          <p:cNvGrpSpPr/>
          <p:nvPr/>
        </p:nvGrpSpPr>
        <p:grpSpPr>
          <a:xfrm>
            <a:off x="166938" y="1166499"/>
            <a:ext cx="5122898" cy="476750"/>
            <a:chOff x="200600" y="1013800"/>
            <a:chExt cx="5122898" cy="476750"/>
          </a:xfrm>
        </p:grpSpPr>
        <p:pic>
          <p:nvPicPr>
            <p:cNvPr id="317" name="Google Shape;317;p42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78957" l="3447" r="15802" t="10933"/>
            <a:stretch/>
          </p:blipFill>
          <p:spPr>
            <a:xfrm>
              <a:off x="200600" y="1013800"/>
              <a:ext cx="5122898" cy="43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42"/>
            <p:cNvSpPr/>
            <p:nvPr/>
          </p:nvSpPr>
          <p:spPr>
            <a:xfrm>
              <a:off x="238125" y="1428750"/>
              <a:ext cx="166800" cy="6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9" name="Google Shape;319;p42" title="20210727_0730_20210727_1030_voissnet_seismic_generalized_model_PNORM0.4_final.png"/>
          <p:cNvPicPr preferRelativeResize="0"/>
          <p:nvPr/>
        </p:nvPicPr>
        <p:blipFill rotWithShape="1">
          <a:blip r:embed="rId3">
            <a:alphaModFix/>
          </a:blip>
          <a:srcRect b="69601" l="3447" r="15802" t="20572"/>
          <a:stretch/>
        </p:blipFill>
        <p:spPr>
          <a:xfrm>
            <a:off x="166938" y="1585124"/>
            <a:ext cx="5122898" cy="4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2"/>
          <p:cNvSpPr/>
          <p:nvPr/>
        </p:nvSpPr>
        <p:spPr>
          <a:xfrm>
            <a:off x="1306188" y="1585126"/>
            <a:ext cx="3527400" cy="3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2"/>
          <p:cNvSpPr/>
          <p:nvPr/>
        </p:nvSpPr>
        <p:spPr>
          <a:xfrm>
            <a:off x="135375" y="717761"/>
            <a:ext cx="5122800" cy="12171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2"/>
          <p:cNvSpPr/>
          <p:nvPr/>
        </p:nvSpPr>
        <p:spPr>
          <a:xfrm>
            <a:off x="5289825" y="732225"/>
            <a:ext cx="1048500" cy="38454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2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9</a:t>
            </a:r>
            <a:endParaRPr b="1"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Process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9" name="Google Shape;329;p43"/>
          <p:cNvSpPr txBox="1"/>
          <p:nvPr>
            <p:ph idx="4294967295" type="body"/>
          </p:nvPr>
        </p:nvSpPr>
        <p:spPr>
          <a:xfrm>
            <a:off x="6338200" y="771775"/>
            <a:ext cx="26952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Semisopochnoi, Alaska: July 27, 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30" name="Google Shape;330;p43"/>
          <p:cNvGrpSpPr/>
          <p:nvPr/>
        </p:nvGrpSpPr>
        <p:grpSpPr>
          <a:xfrm>
            <a:off x="166938" y="695574"/>
            <a:ext cx="6095049" cy="4339675"/>
            <a:chOff x="200600" y="542875"/>
            <a:chExt cx="6095049" cy="4339675"/>
          </a:xfrm>
        </p:grpSpPr>
        <p:pic>
          <p:nvPicPr>
            <p:cNvPr id="331" name="Google Shape;331;p43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89111" l="3447" r="15802" t="0"/>
            <a:stretch/>
          </p:blipFill>
          <p:spPr>
            <a:xfrm>
              <a:off x="200600" y="542875"/>
              <a:ext cx="5122898" cy="47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43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0" l="84669" r="738" t="1777"/>
            <a:stretch/>
          </p:blipFill>
          <p:spPr>
            <a:xfrm>
              <a:off x="5369825" y="634550"/>
              <a:ext cx="925824" cy="424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43"/>
          <p:cNvSpPr txBox="1"/>
          <p:nvPr/>
        </p:nvSpPr>
        <p:spPr>
          <a:xfrm>
            <a:off x="6080613" y="1460924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/>
              <a:t>Split data into 2 min spectrogram segments with 50% overlap.</a:t>
            </a:r>
            <a:endParaRPr/>
          </a:p>
        </p:txBody>
      </p:sp>
      <p:grpSp>
        <p:nvGrpSpPr>
          <p:cNvPr id="334" name="Google Shape;334;p43"/>
          <p:cNvGrpSpPr/>
          <p:nvPr/>
        </p:nvGrpSpPr>
        <p:grpSpPr>
          <a:xfrm>
            <a:off x="158362" y="1912724"/>
            <a:ext cx="5169198" cy="3112434"/>
            <a:chOff x="192024" y="1760025"/>
            <a:chExt cx="5169198" cy="3112434"/>
          </a:xfrm>
        </p:grpSpPr>
        <p:grpSp>
          <p:nvGrpSpPr>
            <p:cNvPr id="335" name="Google Shape;335;p43"/>
            <p:cNvGrpSpPr/>
            <p:nvPr/>
          </p:nvGrpSpPr>
          <p:grpSpPr>
            <a:xfrm>
              <a:off x="192024" y="1769559"/>
              <a:ext cx="5169198" cy="3102900"/>
              <a:chOff x="200625" y="1773936"/>
              <a:chExt cx="5169198" cy="3102900"/>
            </a:xfrm>
          </p:grpSpPr>
          <p:pic>
            <p:nvPicPr>
              <p:cNvPr id="336" name="Google Shape;336;p43" title="20210727_0730_20210727_1030_voissnet_seismic_generalized_model_PNORM0.4_final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3413" r="15113" t="28253"/>
              <a:stretch/>
            </p:blipFill>
            <p:spPr>
              <a:xfrm>
                <a:off x="200625" y="1773936"/>
                <a:ext cx="5169198" cy="31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7" name="Google Shape;337;p43"/>
              <p:cNvSpPr/>
              <p:nvPr/>
            </p:nvSpPr>
            <p:spPr>
              <a:xfrm>
                <a:off x="244500" y="1818100"/>
                <a:ext cx="166800" cy="61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8" name="Google Shape;338;p43"/>
            <p:cNvSpPr/>
            <p:nvPr/>
          </p:nvSpPr>
          <p:spPr>
            <a:xfrm>
              <a:off x="260350" y="1760025"/>
              <a:ext cx="120600" cy="46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9" name="Google Shape;339;p43"/>
          <p:cNvGrpSpPr/>
          <p:nvPr/>
        </p:nvGrpSpPr>
        <p:grpSpPr>
          <a:xfrm>
            <a:off x="166938" y="1166499"/>
            <a:ext cx="5122898" cy="476750"/>
            <a:chOff x="200600" y="1013800"/>
            <a:chExt cx="5122898" cy="476750"/>
          </a:xfrm>
        </p:grpSpPr>
        <p:pic>
          <p:nvPicPr>
            <p:cNvPr id="340" name="Google Shape;340;p43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78957" l="3447" r="15802" t="10933"/>
            <a:stretch/>
          </p:blipFill>
          <p:spPr>
            <a:xfrm>
              <a:off x="200600" y="1013800"/>
              <a:ext cx="5122898" cy="43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43"/>
            <p:cNvSpPr/>
            <p:nvPr/>
          </p:nvSpPr>
          <p:spPr>
            <a:xfrm>
              <a:off x="238125" y="1428750"/>
              <a:ext cx="166800" cy="6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2" name="Google Shape;342;p43" title="20210727_0730_20210727_1030_voissnet_seismic_generalized_model_PNORM0.4_final.png"/>
          <p:cNvPicPr preferRelativeResize="0"/>
          <p:nvPr/>
        </p:nvPicPr>
        <p:blipFill rotWithShape="1">
          <a:blip r:embed="rId3">
            <a:alphaModFix/>
          </a:blip>
          <a:srcRect b="69601" l="3447" r="15802" t="20572"/>
          <a:stretch/>
        </p:blipFill>
        <p:spPr>
          <a:xfrm>
            <a:off x="166938" y="1585124"/>
            <a:ext cx="5122898" cy="4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3"/>
          <p:cNvSpPr/>
          <p:nvPr/>
        </p:nvSpPr>
        <p:spPr>
          <a:xfrm>
            <a:off x="1306188" y="1585126"/>
            <a:ext cx="3527400" cy="3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3"/>
          <p:cNvSpPr/>
          <p:nvPr/>
        </p:nvSpPr>
        <p:spPr>
          <a:xfrm>
            <a:off x="622625" y="1952325"/>
            <a:ext cx="123600" cy="52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3"/>
          <p:cNvSpPr/>
          <p:nvPr/>
        </p:nvSpPr>
        <p:spPr>
          <a:xfrm>
            <a:off x="686650" y="2473725"/>
            <a:ext cx="123600" cy="52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3"/>
          <p:cNvSpPr/>
          <p:nvPr/>
        </p:nvSpPr>
        <p:spPr>
          <a:xfrm>
            <a:off x="135375" y="1166500"/>
            <a:ext cx="5122800" cy="7461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3"/>
          <p:cNvSpPr/>
          <p:nvPr/>
        </p:nvSpPr>
        <p:spPr>
          <a:xfrm>
            <a:off x="746225" y="2995125"/>
            <a:ext cx="123600" cy="52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3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9</a:t>
            </a:r>
            <a:endParaRPr b="1"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Process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4" name="Google Shape;354;p44"/>
          <p:cNvSpPr txBox="1"/>
          <p:nvPr>
            <p:ph idx="4294967295" type="body"/>
          </p:nvPr>
        </p:nvSpPr>
        <p:spPr>
          <a:xfrm>
            <a:off x="6338200" y="771775"/>
            <a:ext cx="26952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Semisopochnoi, Alaska: July 27, 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55" name="Google Shape;355;p44"/>
          <p:cNvGrpSpPr/>
          <p:nvPr/>
        </p:nvGrpSpPr>
        <p:grpSpPr>
          <a:xfrm>
            <a:off x="166938" y="695574"/>
            <a:ext cx="6095049" cy="4339675"/>
            <a:chOff x="200600" y="542875"/>
            <a:chExt cx="6095049" cy="4339675"/>
          </a:xfrm>
        </p:grpSpPr>
        <p:pic>
          <p:nvPicPr>
            <p:cNvPr id="356" name="Google Shape;356;p44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89111" l="3447" r="15802" t="0"/>
            <a:stretch/>
          </p:blipFill>
          <p:spPr>
            <a:xfrm>
              <a:off x="200600" y="542875"/>
              <a:ext cx="5122898" cy="47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44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0" l="84669" r="738" t="1777"/>
            <a:stretch/>
          </p:blipFill>
          <p:spPr>
            <a:xfrm>
              <a:off x="5369825" y="634550"/>
              <a:ext cx="925824" cy="424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44"/>
          <p:cNvSpPr txBox="1"/>
          <p:nvPr/>
        </p:nvSpPr>
        <p:spPr>
          <a:xfrm>
            <a:off x="6080613" y="1460924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/>
              <a:t>Split data into 2 min spectrogram segments with 50% overlap.</a:t>
            </a:r>
            <a:endParaRPr/>
          </a:p>
        </p:txBody>
      </p:sp>
      <p:grpSp>
        <p:nvGrpSpPr>
          <p:cNvPr id="359" name="Google Shape;359;p44"/>
          <p:cNvGrpSpPr/>
          <p:nvPr/>
        </p:nvGrpSpPr>
        <p:grpSpPr>
          <a:xfrm>
            <a:off x="158362" y="1912724"/>
            <a:ext cx="5169198" cy="3112434"/>
            <a:chOff x="192024" y="1760025"/>
            <a:chExt cx="5169198" cy="3112434"/>
          </a:xfrm>
        </p:grpSpPr>
        <p:grpSp>
          <p:nvGrpSpPr>
            <p:cNvPr id="360" name="Google Shape;360;p44"/>
            <p:cNvGrpSpPr/>
            <p:nvPr/>
          </p:nvGrpSpPr>
          <p:grpSpPr>
            <a:xfrm>
              <a:off x="192024" y="1769559"/>
              <a:ext cx="5169198" cy="3102900"/>
              <a:chOff x="200625" y="1773936"/>
              <a:chExt cx="5169198" cy="3102900"/>
            </a:xfrm>
          </p:grpSpPr>
          <p:pic>
            <p:nvPicPr>
              <p:cNvPr id="361" name="Google Shape;361;p44" title="20210727_0730_20210727_1030_voissnet_seismic_generalized_model_PNORM0.4_final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3413" r="15113" t="28253"/>
              <a:stretch/>
            </p:blipFill>
            <p:spPr>
              <a:xfrm>
                <a:off x="200625" y="1773936"/>
                <a:ext cx="5169198" cy="31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2" name="Google Shape;362;p44"/>
              <p:cNvSpPr/>
              <p:nvPr/>
            </p:nvSpPr>
            <p:spPr>
              <a:xfrm>
                <a:off x="244500" y="1818100"/>
                <a:ext cx="166800" cy="61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3" name="Google Shape;363;p44"/>
            <p:cNvSpPr/>
            <p:nvPr/>
          </p:nvSpPr>
          <p:spPr>
            <a:xfrm>
              <a:off x="260350" y="1760025"/>
              <a:ext cx="120600" cy="46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166938" y="1166499"/>
            <a:ext cx="5122898" cy="476750"/>
            <a:chOff x="200600" y="1013800"/>
            <a:chExt cx="5122898" cy="476750"/>
          </a:xfrm>
        </p:grpSpPr>
        <p:pic>
          <p:nvPicPr>
            <p:cNvPr id="365" name="Google Shape;365;p44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78957" l="3447" r="15802" t="10933"/>
            <a:stretch/>
          </p:blipFill>
          <p:spPr>
            <a:xfrm>
              <a:off x="200600" y="1013800"/>
              <a:ext cx="5122898" cy="43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44"/>
            <p:cNvSpPr/>
            <p:nvPr/>
          </p:nvSpPr>
          <p:spPr>
            <a:xfrm>
              <a:off x="238125" y="1428750"/>
              <a:ext cx="166800" cy="6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67" name="Google Shape;367;p44" title="20210727_0730_20210727_1030_voissnet_seismic_generalized_model_PNORM0.4_final.png"/>
          <p:cNvPicPr preferRelativeResize="0"/>
          <p:nvPr/>
        </p:nvPicPr>
        <p:blipFill rotWithShape="1">
          <a:blip r:embed="rId3">
            <a:alphaModFix/>
          </a:blip>
          <a:srcRect b="69601" l="3447" r="15802" t="20572"/>
          <a:stretch/>
        </p:blipFill>
        <p:spPr>
          <a:xfrm>
            <a:off x="166938" y="1585124"/>
            <a:ext cx="5122898" cy="4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4"/>
          <p:cNvSpPr/>
          <p:nvPr/>
        </p:nvSpPr>
        <p:spPr>
          <a:xfrm>
            <a:off x="1306188" y="1585126"/>
            <a:ext cx="3527400" cy="3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4"/>
          <p:cNvSpPr/>
          <p:nvPr/>
        </p:nvSpPr>
        <p:spPr>
          <a:xfrm>
            <a:off x="622625" y="1952325"/>
            <a:ext cx="123600" cy="52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4"/>
          <p:cNvSpPr/>
          <p:nvPr/>
        </p:nvSpPr>
        <p:spPr>
          <a:xfrm>
            <a:off x="686650" y="2473725"/>
            <a:ext cx="123600" cy="52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4"/>
          <p:cNvSpPr/>
          <p:nvPr/>
        </p:nvSpPr>
        <p:spPr>
          <a:xfrm>
            <a:off x="135375" y="1166500"/>
            <a:ext cx="5122800" cy="7461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2" name="Google Shape;372;p44"/>
          <p:cNvCxnSpPr>
            <a:stCxn id="369" idx="0"/>
          </p:cNvCxnSpPr>
          <p:nvPr/>
        </p:nvCxnSpPr>
        <p:spPr>
          <a:xfrm rot="10800000">
            <a:off x="684425" y="891825"/>
            <a:ext cx="0" cy="1060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3" name="Google Shape;373;p44"/>
          <p:cNvSpPr/>
          <p:nvPr/>
        </p:nvSpPr>
        <p:spPr>
          <a:xfrm>
            <a:off x="746225" y="2995125"/>
            <a:ext cx="123600" cy="52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4"/>
          <p:cNvSpPr txBox="1"/>
          <p:nvPr>
            <p:ph idx="4294967295" type="body"/>
          </p:nvPr>
        </p:nvSpPr>
        <p:spPr>
          <a:xfrm>
            <a:off x="6056163" y="1944736"/>
            <a:ext cx="30000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Classify each station segment into one of seven seismicity classes.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5" name="Google Shape;375;p44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9</a:t>
            </a:r>
            <a:endParaRPr b="1"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/>
        </p:nvSpPr>
        <p:spPr>
          <a:xfrm>
            <a:off x="135375" y="104025"/>
            <a:ext cx="88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What is volcanic tremor and why bother tracking it?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3" name="Google Shape;1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943" y="3009932"/>
            <a:ext cx="7356865" cy="2060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/>
          <p:nvPr/>
        </p:nvSpPr>
        <p:spPr>
          <a:xfrm>
            <a:off x="829951" y="2753535"/>
            <a:ext cx="31635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84600" lIns="84600" spcFirstLastPara="1" rIns="84600" wrap="square" tIns="846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925"/>
              </a:spcAft>
              <a:buNone/>
            </a:pPr>
            <a:r>
              <a:rPr b="1" lang="en" sz="1100"/>
              <a:t>Example of seismic tremor:</a:t>
            </a:r>
            <a:endParaRPr sz="1100"/>
          </a:p>
        </p:txBody>
      </p:sp>
      <p:sp>
        <p:nvSpPr>
          <p:cNvPr id="115" name="Google Shape;115;p27"/>
          <p:cNvSpPr txBox="1"/>
          <p:nvPr/>
        </p:nvSpPr>
        <p:spPr>
          <a:xfrm>
            <a:off x="188075" y="675593"/>
            <a:ext cx="86403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Volcanic tremor is a semi-continuous seismic and/or acoustic signal that occurs at time scales ranging from seconds to years, with highly variable amplitudes and spectral features.</a:t>
            </a:r>
            <a:endParaRPr sz="13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The phenomena is commonly (and broadly) associated with fluid flux, and is often seen just before, and during volcanic eruptions.</a:t>
            </a:r>
            <a:endParaRPr sz="13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However, many observatories do not have a formalized or systematic way of detecting and cataloging tremor, any many research publications present volcano seismicity without looking or accounting for tremor.</a:t>
            </a:r>
            <a:endParaRPr sz="1300"/>
          </a:p>
        </p:txBody>
      </p:sp>
      <p:sp>
        <p:nvSpPr>
          <p:cNvPr id="116" name="Google Shape;116;p27"/>
          <p:cNvSpPr/>
          <p:nvPr/>
        </p:nvSpPr>
        <p:spPr>
          <a:xfrm>
            <a:off x="1037647" y="3999975"/>
            <a:ext cx="267600" cy="68100"/>
          </a:xfrm>
          <a:prstGeom prst="rect">
            <a:avLst/>
          </a:prstGeom>
          <a:solidFill>
            <a:srgbClr val="FFFFFF"/>
          </a:solidFill>
          <a:ln cap="flat" cmpd="sng" w="88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600" lIns="84600" spcFirstLastPara="1" rIns="84600" wrap="square" tIns="846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5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</a:t>
            </a:r>
            <a:endParaRPr b="1"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Process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1" name="Google Shape;381;p45"/>
          <p:cNvSpPr txBox="1"/>
          <p:nvPr>
            <p:ph idx="4294967295" type="body"/>
          </p:nvPr>
        </p:nvSpPr>
        <p:spPr>
          <a:xfrm>
            <a:off x="6338200" y="771775"/>
            <a:ext cx="26952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Semisopochnoi, Alaska: July 27, 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2" name="Google Shape;382;p45"/>
          <p:cNvSpPr txBox="1"/>
          <p:nvPr>
            <p:ph idx="4294967295" type="body"/>
          </p:nvPr>
        </p:nvSpPr>
        <p:spPr>
          <a:xfrm>
            <a:off x="6056163" y="1944736"/>
            <a:ext cx="30000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Classify each station segment into one of seven seismicity classes.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3" name="Google Shape;383;p45"/>
          <p:cNvSpPr txBox="1"/>
          <p:nvPr>
            <p:ph idx="4294967295" type="body"/>
          </p:nvPr>
        </p:nvSpPr>
        <p:spPr>
          <a:xfrm>
            <a:off x="6056163" y="2440024"/>
            <a:ext cx="28428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Combine class predictions into a “network vote” and associated probability.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84" name="Google Shape;384;p45"/>
          <p:cNvGrpSpPr/>
          <p:nvPr/>
        </p:nvGrpSpPr>
        <p:grpSpPr>
          <a:xfrm>
            <a:off x="166938" y="695574"/>
            <a:ext cx="6095049" cy="4339675"/>
            <a:chOff x="200600" y="542875"/>
            <a:chExt cx="6095049" cy="4339675"/>
          </a:xfrm>
        </p:grpSpPr>
        <p:pic>
          <p:nvPicPr>
            <p:cNvPr id="385" name="Google Shape;385;p45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89111" l="3447" r="15802" t="0"/>
            <a:stretch/>
          </p:blipFill>
          <p:spPr>
            <a:xfrm>
              <a:off x="200600" y="542875"/>
              <a:ext cx="5122898" cy="47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45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0" l="84669" r="738" t="1777"/>
            <a:stretch/>
          </p:blipFill>
          <p:spPr>
            <a:xfrm>
              <a:off x="5369825" y="634550"/>
              <a:ext cx="925824" cy="424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" name="Google Shape;387;p45"/>
          <p:cNvSpPr txBox="1"/>
          <p:nvPr/>
        </p:nvSpPr>
        <p:spPr>
          <a:xfrm>
            <a:off x="6080613" y="1460924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/>
              <a:t>Split data into 2 min spectrogram segments with 50% overlap.</a:t>
            </a:r>
            <a:endParaRPr/>
          </a:p>
        </p:txBody>
      </p:sp>
      <p:grpSp>
        <p:nvGrpSpPr>
          <p:cNvPr id="388" name="Google Shape;388;p45"/>
          <p:cNvGrpSpPr/>
          <p:nvPr/>
        </p:nvGrpSpPr>
        <p:grpSpPr>
          <a:xfrm>
            <a:off x="158362" y="1912724"/>
            <a:ext cx="5169198" cy="3112434"/>
            <a:chOff x="192024" y="1760025"/>
            <a:chExt cx="5169198" cy="3112434"/>
          </a:xfrm>
        </p:grpSpPr>
        <p:grpSp>
          <p:nvGrpSpPr>
            <p:cNvPr id="389" name="Google Shape;389;p45"/>
            <p:cNvGrpSpPr/>
            <p:nvPr/>
          </p:nvGrpSpPr>
          <p:grpSpPr>
            <a:xfrm>
              <a:off x="192024" y="1769559"/>
              <a:ext cx="5169198" cy="3102900"/>
              <a:chOff x="200625" y="1773936"/>
              <a:chExt cx="5169198" cy="3102900"/>
            </a:xfrm>
          </p:grpSpPr>
          <p:pic>
            <p:nvPicPr>
              <p:cNvPr id="390" name="Google Shape;390;p45" title="20210727_0730_20210727_1030_voissnet_seismic_generalized_model_PNORM0.4_final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3413" r="15113" t="28253"/>
              <a:stretch/>
            </p:blipFill>
            <p:spPr>
              <a:xfrm>
                <a:off x="200625" y="1773936"/>
                <a:ext cx="5169198" cy="31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1" name="Google Shape;391;p45"/>
              <p:cNvSpPr/>
              <p:nvPr/>
            </p:nvSpPr>
            <p:spPr>
              <a:xfrm>
                <a:off x="244500" y="1818100"/>
                <a:ext cx="166800" cy="61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2" name="Google Shape;392;p45"/>
            <p:cNvSpPr/>
            <p:nvPr/>
          </p:nvSpPr>
          <p:spPr>
            <a:xfrm>
              <a:off x="260350" y="1760025"/>
              <a:ext cx="120600" cy="46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45"/>
          <p:cNvGrpSpPr/>
          <p:nvPr/>
        </p:nvGrpSpPr>
        <p:grpSpPr>
          <a:xfrm>
            <a:off x="166938" y="1166499"/>
            <a:ext cx="5122898" cy="476750"/>
            <a:chOff x="200600" y="1013800"/>
            <a:chExt cx="5122898" cy="476750"/>
          </a:xfrm>
        </p:grpSpPr>
        <p:pic>
          <p:nvPicPr>
            <p:cNvPr id="394" name="Google Shape;394;p45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78957" l="3447" r="15802" t="10933"/>
            <a:stretch/>
          </p:blipFill>
          <p:spPr>
            <a:xfrm>
              <a:off x="200600" y="1013800"/>
              <a:ext cx="5122898" cy="43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45"/>
            <p:cNvSpPr/>
            <p:nvPr/>
          </p:nvSpPr>
          <p:spPr>
            <a:xfrm>
              <a:off x="238125" y="1428750"/>
              <a:ext cx="166800" cy="6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96" name="Google Shape;396;p45" title="20210727_0730_20210727_1030_voissnet_seismic_generalized_model_PNORM0.4_final.png"/>
          <p:cNvPicPr preferRelativeResize="0"/>
          <p:nvPr/>
        </p:nvPicPr>
        <p:blipFill rotWithShape="1">
          <a:blip r:embed="rId3">
            <a:alphaModFix/>
          </a:blip>
          <a:srcRect b="69601" l="3447" r="15802" t="20572"/>
          <a:stretch/>
        </p:blipFill>
        <p:spPr>
          <a:xfrm>
            <a:off x="166938" y="1585124"/>
            <a:ext cx="5122898" cy="4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5"/>
          <p:cNvSpPr/>
          <p:nvPr/>
        </p:nvSpPr>
        <p:spPr>
          <a:xfrm>
            <a:off x="1306188" y="1585126"/>
            <a:ext cx="3527400" cy="3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5"/>
          <p:cNvSpPr/>
          <p:nvPr/>
        </p:nvSpPr>
        <p:spPr>
          <a:xfrm>
            <a:off x="135375" y="1270200"/>
            <a:ext cx="5122800" cy="38733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5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9</a:t>
            </a:r>
            <a:endParaRPr b="1"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Process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5" name="Google Shape;405;p46"/>
          <p:cNvSpPr txBox="1"/>
          <p:nvPr>
            <p:ph idx="4294967295" type="body"/>
          </p:nvPr>
        </p:nvSpPr>
        <p:spPr>
          <a:xfrm>
            <a:off x="6338200" y="771775"/>
            <a:ext cx="26952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Semisopochnoi, Alaska: July 27, 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06" name="Google Shape;406;p46"/>
          <p:cNvSpPr txBox="1"/>
          <p:nvPr>
            <p:ph idx="4294967295" type="body"/>
          </p:nvPr>
        </p:nvSpPr>
        <p:spPr>
          <a:xfrm>
            <a:off x="6056163" y="1944736"/>
            <a:ext cx="30000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Classify each station segment into one of seven seismicity classes.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07" name="Google Shape;407;p46"/>
          <p:cNvSpPr txBox="1"/>
          <p:nvPr>
            <p:ph idx="4294967295" type="body"/>
          </p:nvPr>
        </p:nvSpPr>
        <p:spPr>
          <a:xfrm>
            <a:off x="6056163" y="2440024"/>
            <a:ext cx="28428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Combine class predictions into a “network vote” and associated probability.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408" name="Google Shape;408;p46"/>
          <p:cNvGrpSpPr/>
          <p:nvPr/>
        </p:nvGrpSpPr>
        <p:grpSpPr>
          <a:xfrm>
            <a:off x="166938" y="695574"/>
            <a:ext cx="6095049" cy="4339675"/>
            <a:chOff x="200600" y="542875"/>
            <a:chExt cx="6095049" cy="4339675"/>
          </a:xfrm>
        </p:grpSpPr>
        <p:pic>
          <p:nvPicPr>
            <p:cNvPr id="409" name="Google Shape;409;p46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89111" l="3447" r="15802" t="0"/>
            <a:stretch/>
          </p:blipFill>
          <p:spPr>
            <a:xfrm>
              <a:off x="200600" y="542875"/>
              <a:ext cx="5122898" cy="47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46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0" l="84669" r="738" t="1777"/>
            <a:stretch/>
          </p:blipFill>
          <p:spPr>
            <a:xfrm>
              <a:off x="5369825" y="634550"/>
              <a:ext cx="925824" cy="424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1" name="Google Shape;411;p46"/>
          <p:cNvSpPr txBox="1"/>
          <p:nvPr/>
        </p:nvSpPr>
        <p:spPr>
          <a:xfrm>
            <a:off x="6080613" y="1460924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/>
              <a:t>Split data into 2 min spectrogram segments with 50% overlap.</a:t>
            </a:r>
            <a:endParaRPr/>
          </a:p>
        </p:txBody>
      </p:sp>
      <p:grpSp>
        <p:nvGrpSpPr>
          <p:cNvPr id="412" name="Google Shape;412;p46"/>
          <p:cNvGrpSpPr/>
          <p:nvPr/>
        </p:nvGrpSpPr>
        <p:grpSpPr>
          <a:xfrm>
            <a:off x="158362" y="1912724"/>
            <a:ext cx="5169198" cy="3112434"/>
            <a:chOff x="192024" y="1760025"/>
            <a:chExt cx="5169198" cy="3112434"/>
          </a:xfrm>
        </p:grpSpPr>
        <p:grpSp>
          <p:nvGrpSpPr>
            <p:cNvPr id="413" name="Google Shape;413;p46"/>
            <p:cNvGrpSpPr/>
            <p:nvPr/>
          </p:nvGrpSpPr>
          <p:grpSpPr>
            <a:xfrm>
              <a:off x="192024" y="1769559"/>
              <a:ext cx="5169198" cy="3102900"/>
              <a:chOff x="200625" y="1773936"/>
              <a:chExt cx="5169198" cy="3102900"/>
            </a:xfrm>
          </p:grpSpPr>
          <p:pic>
            <p:nvPicPr>
              <p:cNvPr id="414" name="Google Shape;414;p46" title="20210727_0730_20210727_1030_voissnet_seismic_generalized_model_PNORM0.4_final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3413" r="15113" t="28253"/>
              <a:stretch/>
            </p:blipFill>
            <p:spPr>
              <a:xfrm>
                <a:off x="200625" y="1773936"/>
                <a:ext cx="5169198" cy="31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5" name="Google Shape;415;p46"/>
              <p:cNvSpPr/>
              <p:nvPr/>
            </p:nvSpPr>
            <p:spPr>
              <a:xfrm>
                <a:off x="244500" y="1818100"/>
                <a:ext cx="166800" cy="61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6" name="Google Shape;416;p46"/>
            <p:cNvSpPr/>
            <p:nvPr/>
          </p:nvSpPr>
          <p:spPr>
            <a:xfrm>
              <a:off x="260350" y="1760025"/>
              <a:ext cx="120600" cy="46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" name="Google Shape;417;p46"/>
          <p:cNvGrpSpPr/>
          <p:nvPr/>
        </p:nvGrpSpPr>
        <p:grpSpPr>
          <a:xfrm>
            <a:off x="166938" y="1166499"/>
            <a:ext cx="5122898" cy="476750"/>
            <a:chOff x="200600" y="1013800"/>
            <a:chExt cx="5122898" cy="476750"/>
          </a:xfrm>
        </p:grpSpPr>
        <p:pic>
          <p:nvPicPr>
            <p:cNvPr id="418" name="Google Shape;418;p46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78957" l="3447" r="15802" t="10933"/>
            <a:stretch/>
          </p:blipFill>
          <p:spPr>
            <a:xfrm>
              <a:off x="200600" y="1013800"/>
              <a:ext cx="5122898" cy="43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46"/>
            <p:cNvSpPr/>
            <p:nvPr/>
          </p:nvSpPr>
          <p:spPr>
            <a:xfrm>
              <a:off x="238125" y="1428750"/>
              <a:ext cx="166800" cy="6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0" name="Google Shape;420;p46" title="20210727_0730_20210727_1030_voissnet_seismic_generalized_model_PNORM0.4_final.png"/>
          <p:cNvPicPr preferRelativeResize="0"/>
          <p:nvPr/>
        </p:nvPicPr>
        <p:blipFill rotWithShape="1">
          <a:blip r:embed="rId3">
            <a:alphaModFix/>
          </a:blip>
          <a:srcRect b="69601" l="3447" r="15802" t="20572"/>
          <a:stretch/>
        </p:blipFill>
        <p:spPr>
          <a:xfrm>
            <a:off x="166938" y="1585124"/>
            <a:ext cx="5122898" cy="4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6"/>
          <p:cNvSpPr/>
          <p:nvPr/>
        </p:nvSpPr>
        <p:spPr>
          <a:xfrm>
            <a:off x="1306188" y="1585126"/>
            <a:ext cx="3527400" cy="3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6"/>
          <p:cNvSpPr/>
          <p:nvPr/>
        </p:nvSpPr>
        <p:spPr>
          <a:xfrm>
            <a:off x="135375" y="1585125"/>
            <a:ext cx="5122800" cy="35583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6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9</a:t>
            </a:r>
            <a:endParaRPr b="1"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7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Process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9" name="Google Shape;429;p47"/>
          <p:cNvSpPr txBox="1"/>
          <p:nvPr>
            <p:ph idx="4294967295" type="body"/>
          </p:nvPr>
        </p:nvSpPr>
        <p:spPr>
          <a:xfrm>
            <a:off x="6338200" y="771775"/>
            <a:ext cx="26952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Semisopochnoi, Alaska: July 27, 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430" name="Google Shape;430;p47"/>
          <p:cNvGrpSpPr/>
          <p:nvPr/>
        </p:nvGrpSpPr>
        <p:grpSpPr>
          <a:xfrm>
            <a:off x="166938" y="695574"/>
            <a:ext cx="6095049" cy="4339675"/>
            <a:chOff x="200600" y="542875"/>
            <a:chExt cx="6095049" cy="4339675"/>
          </a:xfrm>
        </p:grpSpPr>
        <p:pic>
          <p:nvPicPr>
            <p:cNvPr id="431" name="Google Shape;431;p47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89111" l="3447" r="15802" t="0"/>
            <a:stretch/>
          </p:blipFill>
          <p:spPr>
            <a:xfrm>
              <a:off x="200600" y="542875"/>
              <a:ext cx="5122898" cy="47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47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0" l="84669" r="738" t="1777"/>
            <a:stretch/>
          </p:blipFill>
          <p:spPr>
            <a:xfrm>
              <a:off x="5369825" y="634550"/>
              <a:ext cx="925824" cy="424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3" name="Google Shape;433;p47"/>
          <p:cNvSpPr txBox="1"/>
          <p:nvPr>
            <p:ph idx="4294967295" type="body"/>
          </p:nvPr>
        </p:nvSpPr>
        <p:spPr>
          <a:xfrm>
            <a:off x="6033388" y="3149274"/>
            <a:ext cx="30000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Computed Reduced Displacement (</a:t>
            </a:r>
            <a:r>
              <a:rPr i="1" lang="en" sz="1200">
                <a:solidFill>
                  <a:srgbClr val="000000"/>
                </a:solidFill>
              </a:rPr>
              <a:t>D</a:t>
            </a:r>
            <a:r>
              <a:rPr baseline="-25000" i="1" lang="en" sz="1200">
                <a:solidFill>
                  <a:srgbClr val="000000"/>
                </a:solidFill>
              </a:rPr>
              <a:t>R</a:t>
            </a:r>
            <a:r>
              <a:rPr lang="en" sz="1200">
                <a:solidFill>
                  <a:srgbClr val="000000"/>
                </a:solidFill>
              </a:rPr>
              <a:t>) to provide amplitude estimate.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34" name="Google Shape;434;p47"/>
          <p:cNvSpPr txBox="1"/>
          <p:nvPr/>
        </p:nvSpPr>
        <p:spPr>
          <a:xfrm>
            <a:off x="6080613" y="1460924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/>
              <a:t>Split data into 2 min spectrogram segments with 50% overlap.</a:t>
            </a:r>
            <a:endParaRPr/>
          </a:p>
        </p:txBody>
      </p:sp>
      <p:grpSp>
        <p:nvGrpSpPr>
          <p:cNvPr id="435" name="Google Shape;435;p47"/>
          <p:cNvGrpSpPr/>
          <p:nvPr/>
        </p:nvGrpSpPr>
        <p:grpSpPr>
          <a:xfrm>
            <a:off x="158362" y="1912724"/>
            <a:ext cx="5169198" cy="3112434"/>
            <a:chOff x="192024" y="1760025"/>
            <a:chExt cx="5169198" cy="3112434"/>
          </a:xfrm>
        </p:grpSpPr>
        <p:grpSp>
          <p:nvGrpSpPr>
            <p:cNvPr id="436" name="Google Shape;436;p47"/>
            <p:cNvGrpSpPr/>
            <p:nvPr/>
          </p:nvGrpSpPr>
          <p:grpSpPr>
            <a:xfrm>
              <a:off x="192024" y="1769559"/>
              <a:ext cx="5169198" cy="3102900"/>
              <a:chOff x="200625" y="1773936"/>
              <a:chExt cx="5169198" cy="3102900"/>
            </a:xfrm>
          </p:grpSpPr>
          <p:pic>
            <p:nvPicPr>
              <p:cNvPr id="437" name="Google Shape;437;p47" title="20210727_0730_20210727_1030_voissnet_seismic_generalized_model_PNORM0.4_final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3413" r="15113" t="28253"/>
              <a:stretch/>
            </p:blipFill>
            <p:spPr>
              <a:xfrm>
                <a:off x="200625" y="1773936"/>
                <a:ext cx="5169198" cy="31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8" name="Google Shape;438;p47"/>
              <p:cNvSpPr/>
              <p:nvPr/>
            </p:nvSpPr>
            <p:spPr>
              <a:xfrm>
                <a:off x="244500" y="1818100"/>
                <a:ext cx="166800" cy="61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9" name="Google Shape;439;p47"/>
            <p:cNvSpPr/>
            <p:nvPr/>
          </p:nvSpPr>
          <p:spPr>
            <a:xfrm>
              <a:off x="260350" y="1760025"/>
              <a:ext cx="120600" cy="46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0" name="Google Shape;440;p47"/>
          <p:cNvGrpSpPr/>
          <p:nvPr/>
        </p:nvGrpSpPr>
        <p:grpSpPr>
          <a:xfrm>
            <a:off x="166938" y="1166499"/>
            <a:ext cx="5122898" cy="476750"/>
            <a:chOff x="200600" y="1013800"/>
            <a:chExt cx="5122898" cy="476750"/>
          </a:xfrm>
        </p:grpSpPr>
        <p:pic>
          <p:nvPicPr>
            <p:cNvPr id="441" name="Google Shape;441;p47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78957" l="3447" r="15802" t="10933"/>
            <a:stretch/>
          </p:blipFill>
          <p:spPr>
            <a:xfrm>
              <a:off x="200600" y="1013800"/>
              <a:ext cx="5122898" cy="43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47"/>
            <p:cNvSpPr/>
            <p:nvPr/>
          </p:nvSpPr>
          <p:spPr>
            <a:xfrm>
              <a:off x="238125" y="1428750"/>
              <a:ext cx="166800" cy="6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43" name="Google Shape;443;p47" title="20210727_0730_20210727_1030_voissnet_seismic_generalized_model_PNORM0.4_final.png"/>
          <p:cNvPicPr preferRelativeResize="0"/>
          <p:nvPr/>
        </p:nvPicPr>
        <p:blipFill rotWithShape="1">
          <a:blip r:embed="rId3">
            <a:alphaModFix/>
          </a:blip>
          <a:srcRect b="69601" l="3447" r="15802" t="20572"/>
          <a:stretch/>
        </p:blipFill>
        <p:spPr>
          <a:xfrm>
            <a:off x="166938" y="1585124"/>
            <a:ext cx="5122898" cy="4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7"/>
          <p:cNvSpPr/>
          <p:nvPr/>
        </p:nvSpPr>
        <p:spPr>
          <a:xfrm>
            <a:off x="1306188" y="1585126"/>
            <a:ext cx="3527400" cy="3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7"/>
          <p:cNvSpPr txBox="1"/>
          <p:nvPr>
            <p:ph idx="4294967295" type="body"/>
          </p:nvPr>
        </p:nvSpPr>
        <p:spPr>
          <a:xfrm>
            <a:off x="6056163" y="1944736"/>
            <a:ext cx="30000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Classify each station segment into one of seven seismicity classes.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6" name="Google Shape;446;p47"/>
          <p:cNvSpPr txBox="1"/>
          <p:nvPr>
            <p:ph idx="4294967295" type="body"/>
          </p:nvPr>
        </p:nvSpPr>
        <p:spPr>
          <a:xfrm>
            <a:off x="6056163" y="2440024"/>
            <a:ext cx="28428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Combine class predictions into a “network vote” and associated probability.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7" name="Google Shape;447;p47"/>
          <p:cNvSpPr/>
          <p:nvPr/>
        </p:nvSpPr>
        <p:spPr>
          <a:xfrm>
            <a:off x="135375" y="1944725"/>
            <a:ext cx="5122800" cy="31986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7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9</a:t>
            </a:r>
            <a:endParaRPr b="1" sz="1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8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Process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4" name="Google Shape;454;p48"/>
          <p:cNvSpPr txBox="1"/>
          <p:nvPr>
            <p:ph idx="4294967295" type="body"/>
          </p:nvPr>
        </p:nvSpPr>
        <p:spPr>
          <a:xfrm>
            <a:off x="6338200" y="771775"/>
            <a:ext cx="26952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Semisopochnoi, Alaska: July 27, 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455" name="Google Shape;455;p48"/>
          <p:cNvGrpSpPr/>
          <p:nvPr/>
        </p:nvGrpSpPr>
        <p:grpSpPr>
          <a:xfrm>
            <a:off x="166938" y="695574"/>
            <a:ext cx="6095049" cy="4339675"/>
            <a:chOff x="200600" y="542875"/>
            <a:chExt cx="6095049" cy="4339675"/>
          </a:xfrm>
        </p:grpSpPr>
        <p:pic>
          <p:nvPicPr>
            <p:cNvPr id="456" name="Google Shape;456;p48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89111" l="3447" r="15802" t="0"/>
            <a:stretch/>
          </p:blipFill>
          <p:spPr>
            <a:xfrm>
              <a:off x="200600" y="542875"/>
              <a:ext cx="5122898" cy="47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48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0" l="84669" r="738" t="1777"/>
            <a:stretch/>
          </p:blipFill>
          <p:spPr>
            <a:xfrm>
              <a:off x="5369825" y="634550"/>
              <a:ext cx="925824" cy="424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48"/>
          <p:cNvGrpSpPr/>
          <p:nvPr/>
        </p:nvGrpSpPr>
        <p:grpSpPr>
          <a:xfrm>
            <a:off x="158362" y="1912724"/>
            <a:ext cx="5169198" cy="3112434"/>
            <a:chOff x="192024" y="1760025"/>
            <a:chExt cx="5169198" cy="3112434"/>
          </a:xfrm>
        </p:grpSpPr>
        <p:grpSp>
          <p:nvGrpSpPr>
            <p:cNvPr id="459" name="Google Shape;459;p48"/>
            <p:cNvGrpSpPr/>
            <p:nvPr/>
          </p:nvGrpSpPr>
          <p:grpSpPr>
            <a:xfrm>
              <a:off x="192024" y="1769559"/>
              <a:ext cx="5169198" cy="3102900"/>
              <a:chOff x="200625" y="1773936"/>
              <a:chExt cx="5169198" cy="3102900"/>
            </a:xfrm>
          </p:grpSpPr>
          <p:pic>
            <p:nvPicPr>
              <p:cNvPr id="460" name="Google Shape;460;p48" title="20210727_0730_20210727_1030_voissnet_seismic_generalized_model_PNORM0.4_final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3413" r="15113" t="28253"/>
              <a:stretch/>
            </p:blipFill>
            <p:spPr>
              <a:xfrm>
                <a:off x="200625" y="1773936"/>
                <a:ext cx="5169198" cy="3102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1" name="Google Shape;461;p48"/>
              <p:cNvSpPr/>
              <p:nvPr/>
            </p:nvSpPr>
            <p:spPr>
              <a:xfrm>
                <a:off x="244500" y="1818100"/>
                <a:ext cx="166800" cy="61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2" name="Google Shape;462;p48"/>
            <p:cNvSpPr/>
            <p:nvPr/>
          </p:nvSpPr>
          <p:spPr>
            <a:xfrm>
              <a:off x="260350" y="1760025"/>
              <a:ext cx="120600" cy="46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3" name="Google Shape;463;p48"/>
          <p:cNvGrpSpPr/>
          <p:nvPr/>
        </p:nvGrpSpPr>
        <p:grpSpPr>
          <a:xfrm>
            <a:off x="166938" y="1166499"/>
            <a:ext cx="5122898" cy="476750"/>
            <a:chOff x="200600" y="1013800"/>
            <a:chExt cx="5122898" cy="476750"/>
          </a:xfrm>
        </p:grpSpPr>
        <p:pic>
          <p:nvPicPr>
            <p:cNvPr id="464" name="Google Shape;464;p48" title="20210727_0730_20210727_1030_voissnet_seismic_generalized_model_PNORM0.4_final.png"/>
            <p:cNvPicPr preferRelativeResize="0"/>
            <p:nvPr/>
          </p:nvPicPr>
          <p:blipFill rotWithShape="1">
            <a:blip r:embed="rId3">
              <a:alphaModFix/>
            </a:blip>
            <a:srcRect b="78957" l="3447" r="15802" t="10933"/>
            <a:stretch/>
          </p:blipFill>
          <p:spPr>
            <a:xfrm>
              <a:off x="200600" y="1013800"/>
              <a:ext cx="5122898" cy="43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48"/>
            <p:cNvSpPr/>
            <p:nvPr/>
          </p:nvSpPr>
          <p:spPr>
            <a:xfrm>
              <a:off x="238125" y="1428750"/>
              <a:ext cx="166800" cy="6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6" name="Google Shape;466;p48" title="20210727_0730_20210727_1030_voissnet_seismic_generalized_model_PNORM0.4_final.png"/>
          <p:cNvPicPr preferRelativeResize="0"/>
          <p:nvPr/>
        </p:nvPicPr>
        <p:blipFill rotWithShape="1">
          <a:blip r:embed="rId3">
            <a:alphaModFix/>
          </a:blip>
          <a:srcRect b="69601" l="3447" r="15802" t="20572"/>
          <a:stretch/>
        </p:blipFill>
        <p:spPr>
          <a:xfrm>
            <a:off x="166938" y="1585124"/>
            <a:ext cx="5122898" cy="4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/>
          <p:cNvSpPr/>
          <p:nvPr/>
        </p:nvSpPr>
        <p:spPr>
          <a:xfrm>
            <a:off x="1306188" y="1585126"/>
            <a:ext cx="3527400" cy="3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8"/>
          <p:cNvSpPr txBox="1"/>
          <p:nvPr>
            <p:ph idx="4294967295" type="body"/>
          </p:nvPr>
        </p:nvSpPr>
        <p:spPr>
          <a:xfrm>
            <a:off x="6033388" y="3149274"/>
            <a:ext cx="30000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Computed Reduced Displacement (</a:t>
            </a:r>
            <a:r>
              <a:rPr i="1" lang="en" sz="1200">
                <a:solidFill>
                  <a:srgbClr val="000000"/>
                </a:solidFill>
              </a:rPr>
              <a:t>D</a:t>
            </a:r>
            <a:r>
              <a:rPr baseline="-25000" i="1" lang="en" sz="1200">
                <a:solidFill>
                  <a:srgbClr val="000000"/>
                </a:solidFill>
              </a:rPr>
              <a:t>R</a:t>
            </a:r>
            <a:r>
              <a:rPr lang="en" sz="1200">
                <a:solidFill>
                  <a:srgbClr val="000000"/>
                </a:solidFill>
              </a:rPr>
              <a:t>) to provide amplitude estimate.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9" name="Google Shape;469;p48"/>
          <p:cNvSpPr txBox="1"/>
          <p:nvPr>
            <p:ph idx="4294967295" type="body"/>
          </p:nvPr>
        </p:nvSpPr>
        <p:spPr>
          <a:xfrm>
            <a:off x="6056163" y="4040224"/>
            <a:ext cx="30534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Spectrograms show a range of spectral signatures and classifications that are consistent with our interpretation.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70" name="Google Shape;470;p48"/>
          <p:cNvSpPr txBox="1"/>
          <p:nvPr/>
        </p:nvSpPr>
        <p:spPr>
          <a:xfrm>
            <a:off x="6080613" y="1460924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/>
              <a:t>Split data into 2 min spectrogram segments with 50% overlap.</a:t>
            </a:r>
            <a:endParaRPr/>
          </a:p>
        </p:txBody>
      </p:sp>
      <p:sp>
        <p:nvSpPr>
          <p:cNvPr id="471" name="Google Shape;471;p48"/>
          <p:cNvSpPr txBox="1"/>
          <p:nvPr>
            <p:ph idx="4294967295" type="body"/>
          </p:nvPr>
        </p:nvSpPr>
        <p:spPr>
          <a:xfrm>
            <a:off x="6056163" y="1944736"/>
            <a:ext cx="30000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Classify each station segment into one of seven seismicity classes.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72" name="Google Shape;472;p48"/>
          <p:cNvSpPr txBox="1"/>
          <p:nvPr>
            <p:ph idx="4294967295" type="body"/>
          </p:nvPr>
        </p:nvSpPr>
        <p:spPr>
          <a:xfrm>
            <a:off x="6056163" y="2440024"/>
            <a:ext cx="28428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Combine class predictions into a “network vote” and associated probability.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73" name="Google Shape;473;p48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9</a:t>
            </a:r>
            <a:endParaRPr b="1"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9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Mt. Etna, Italy (December 24, 2018)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79" name="Google Shape;479;p49" title="20181224_0000_20181225_1200_voissnet_seismic_generalized_model_PNORM0.4_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710184"/>
            <a:ext cx="6345938" cy="43989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49"/>
          <p:cNvGrpSpPr/>
          <p:nvPr/>
        </p:nvGrpSpPr>
        <p:grpSpPr>
          <a:xfrm>
            <a:off x="1508760" y="618850"/>
            <a:ext cx="624600" cy="4016650"/>
            <a:chOff x="1210675" y="314050"/>
            <a:chExt cx="624600" cy="4016650"/>
          </a:xfrm>
        </p:grpSpPr>
        <p:grpSp>
          <p:nvGrpSpPr>
            <p:cNvPr id="481" name="Google Shape;481;p49"/>
            <p:cNvGrpSpPr/>
            <p:nvPr/>
          </p:nvGrpSpPr>
          <p:grpSpPr>
            <a:xfrm>
              <a:off x="1210675" y="314050"/>
              <a:ext cx="624600" cy="369300"/>
              <a:chOff x="1210675" y="298425"/>
              <a:chExt cx="624600" cy="369300"/>
            </a:xfrm>
          </p:grpSpPr>
          <p:sp>
            <p:nvSpPr>
              <p:cNvPr id="482" name="Google Shape;482;p49"/>
              <p:cNvSpPr txBox="1"/>
              <p:nvPr/>
            </p:nvSpPr>
            <p:spPr>
              <a:xfrm>
                <a:off x="1210675" y="298425"/>
                <a:ext cx="6246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0000"/>
                    </a:solidFill>
                  </a:rPr>
                  <a:t>Onset</a:t>
                </a:r>
                <a:endParaRPr sz="1200">
                  <a:solidFill>
                    <a:srgbClr val="FF0000"/>
                  </a:solidFill>
                </a:endParaRPr>
              </a:p>
            </p:txBody>
          </p:sp>
          <p:sp>
            <p:nvSpPr>
              <p:cNvPr id="483" name="Google Shape;483;p49"/>
              <p:cNvSpPr/>
              <p:nvPr/>
            </p:nvSpPr>
            <p:spPr>
              <a:xfrm>
                <a:off x="1751275" y="405375"/>
                <a:ext cx="84000" cy="155400"/>
              </a:xfrm>
              <a:prstGeom prst="downArrow">
                <a:avLst>
                  <a:gd fmla="val 50000" name="adj1"/>
                  <a:gd fmla="val 58068" name="adj2"/>
                </a:avLst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0000"/>
                  </a:solidFill>
                  <a:highlight>
                    <a:srgbClr val="FF0000"/>
                  </a:highlight>
                </a:endParaRPr>
              </a:p>
            </p:txBody>
          </p:sp>
        </p:grpSp>
        <p:cxnSp>
          <p:nvCxnSpPr>
            <p:cNvPr id="484" name="Google Shape;484;p49"/>
            <p:cNvCxnSpPr/>
            <p:nvPr/>
          </p:nvCxnSpPr>
          <p:spPr>
            <a:xfrm flipH="1">
              <a:off x="1783080" y="606200"/>
              <a:ext cx="3900" cy="3724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485" name="Google Shape;485;p49"/>
          <p:cNvSpPr txBox="1"/>
          <p:nvPr>
            <p:ph idx="4294967295" type="body"/>
          </p:nvPr>
        </p:nvSpPr>
        <p:spPr>
          <a:xfrm>
            <a:off x="6172200" y="847675"/>
            <a:ext cx="292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Energetic fissure eruption and dike intrusion.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36 hrs of data from 3 stations.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LPs/tremor prior to eruption.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Dike intrusion onset characterized by Earthquake classifications.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Eruption onset and duration marked by mix of overlapping Earthquake and Broadband Tremor classifications.</a:t>
            </a:r>
            <a:endParaRPr sz="13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300"/>
              <a:t>Overall consistent with our and published interpretations.</a:t>
            </a:r>
            <a:endParaRPr b="1" sz="1300"/>
          </a:p>
        </p:txBody>
      </p:sp>
      <p:sp>
        <p:nvSpPr>
          <p:cNvPr id="486" name="Google Shape;486;p49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10</a:t>
            </a:r>
            <a:endParaRPr b="1"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0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</a:t>
            </a: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Great Sitkin, Alaska (May 26, 2021)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92" name="Google Shape;492;p50" title="20210526_0400_20210526_0530_voissnet_seismic_generalized_model_PNORM0.4_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713232"/>
            <a:ext cx="6345938" cy="4393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50"/>
          <p:cNvGrpSpPr/>
          <p:nvPr/>
        </p:nvGrpSpPr>
        <p:grpSpPr>
          <a:xfrm>
            <a:off x="3240650" y="606550"/>
            <a:ext cx="752100" cy="4016652"/>
            <a:chOff x="1075300" y="314048"/>
            <a:chExt cx="752100" cy="4016652"/>
          </a:xfrm>
        </p:grpSpPr>
        <p:grpSp>
          <p:nvGrpSpPr>
            <p:cNvPr id="494" name="Google Shape;494;p50"/>
            <p:cNvGrpSpPr/>
            <p:nvPr/>
          </p:nvGrpSpPr>
          <p:grpSpPr>
            <a:xfrm>
              <a:off x="1075300" y="314048"/>
              <a:ext cx="752100" cy="369300"/>
              <a:chOff x="1075300" y="298423"/>
              <a:chExt cx="752100" cy="369300"/>
            </a:xfrm>
          </p:grpSpPr>
          <p:sp>
            <p:nvSpPr>
              <p:cNvPr id="495" name="Google Shape;495;p50"/>
              <p:cNvSpPr txBox="1"/>
              <p:nvPr/>
            </p:nvSpPr>
            <p:spPr>
              <a:xfrm>
                <a:off x="1075300" y="298423"/>
                <a:ext cx="7521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0000"/>
                    </a:solidFill>
                  </a:rPr>
                  <a:t>Eruption</a:t>
                </a:r>
                <a:endParaRPr sz="1200">
                  <a:solidFill>
                    <a:srgbClr val="FF0000"/>
                  </a:solidFill>
                </a:endParaRPr>
              </a:p>
            </p:txBody>
          </p:sp>
          <p:sp>
            <p:nvSpPr>
              <p:cNvPr id="496" name="Google Shape;496;p50"/>
              <p:cNvSpPr/>
              <p:nvPr/>
            </p:nvSpPr>
            <p:spPr>
              <a:xfrm>
                <a:off x="1743025" y="419650"/>
                <a:ext cx="84000" cy="155400"/>
              </a:xfrm>
              <a:prstGeom prst="downArrow">
                <a:avLst>
                  <a:gd fmla="val 50000" name="adj1"/>
                  <a:gd fmla="val 58068" name="adj2"/>
                </a:avLst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0000"/>
                  </a:solidFill>
                  <a:highlight>
                    <a:srgbClr val="FF0000"/>
                  </a:highlight>
                </a:endParaRPr>
              </a:p>
            </p:txBody>
          </p:sp>
        </p:grpSp>
        <p:cxnSp>
          <p:nvCxnSpPr>
            <p:cNvPr id="497" name="Google Shape;497;p50"/>
            <p:cNvCxnSpPr/>
            <p:nvPr/>
          </p:nvCxnSpPr>
          <p:spPr>
            <a:xfrm flipH="1">
              <a:off x="1783080" y="606200"/>
              <a:ext cx="3900" cy="3724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498" name="Google Shape;498;p50"/>
          <p:cNvSpPr txBox="1"/>
          <p:nvPr>
            <p:ph idx="4294967295" type="body"/>
          </p:nvPr>
        </p:nvSpPr>
        <p:spPr>
          <a:xfrm>
            <a:off x="6172200" y="847675"/>
            <a:ext cx="3030900" cy="42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Explosive eruption at 05:03 UTC preceded by earthquakes.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1.5 hrs from 5 stations.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VOISS-Net classifies the precursory seismicity as Earthquakes, but Power and Roman [2024] classified them as LPs based on weak S-waves and low Frequency Index. </a:t>
            </a:r>
            <a:endParaRPr sz="13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300"/>
              <a:t>Generally detects and classifies the precursory seismicity, explosion, and return to background.</a:t>
            </a:r>
            <a:endParaRPr b="1" sz="1300"/>
          </a:p>
        </p:txBody>
      </p:sp>
      <p:sp>
        <p:nvSpPr>
          <p:cNvPr id="499" name="Google Shape;499;p50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11</a:t>
            </a:r>
            <a:endParaRPr b="1"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1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Kilauea, Hawaii (June 7, 2023)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05" name="Google Shape;505;p51" title="20230607_1400_20230607_1700_voissnet_seismic_generalized_model_PNORM0.4_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710184"/>
            <a:ext cx="6345938" cy="43953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51"/>
          <p:cNvGrpSpPr/>
          <p:nvPr/>
        </p:nvGrpSpPr>
        <p:grpSpPr>
          <a:xfrm>
            <a:off x="1210675" y="618850"/>
            <a:ext cx="624600" cy="369300"/>
            <a:chOff x="1210675" y="298425"/>
            <a:chExt cx="624600" cy="369300"/>
          </a:xfrm>
        </p:grpSpPr>
        <p:sp>
          <p:nvSpPr>
            <p:cNvPr id="507" name="Google Shape;507;p51"/>
            <p:cNvSpPr txBox="1"/>
            <p:nvPr/>
          </p:nvSpPr>
          <p:spPr>
            <a:xfrm>
              <a:off x="1210675" y="298425"/>
              <a:ext cx="62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0000"/>
                  </a:solidFill>
                </a:rPr>
                <a:t>Onset</a:t>
              </a:r>
              <a:endParaRPr sz="1200">
                <a:solidFill>
                  <a:srgbClr val="FF0000"/>
                </a:solidFill>
              </a:endParaRPr>
            </a:p>
          </p:txBody>
        </p:sp>
        <p:sp>
          <p:nvSpPr>
            <p:cNvPr id="508" name="Google Shape;508;p51"/>
            <p:cNvSpPr/>
            <p:nvPr/>
          </p:nvSpPr>
          <p:spPr>
            <a:xfrm>
              <a:off x="1751275" y="405375"/>
              <a:ext cx="84000" cy="155400"/>
            </a:xfrm>
            <a:prstGeom prst="downArrow">
              <a:avLst>
                <a:gd fmla="val 50000" name="adj1"/>
                <a:gd fmla="val 58068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</p:grpSp>
      <p:cxnSp>
        <p:nvCxnSpPr>
          <p:cNvPr id="509" name="Google Shape;509;p51"/>
          <p:cNvCxnSpPr/>
          <p:nvPr/>
        </p:nvCxnSpPr>
        <p:spPr>
          <a:xfrm flipH="1">
            <a:off x="1783080" y="911000"/>
            <a:ext cx="3900" cy="3724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0" name="Google Shape;510;p51"/>
          <p:cNvSpPr txBox="1"/>
          <p:nvPr>
            <p:ph idx="4294967295" type="body"/>
          </p:nvPr>
        </p:nvSpPr>
        <p:spPr>
          <a:xfrm>
            <a:off x="6172200" y="930075"/>
            <a:ext cx="2860800" cy="36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Pre-eruptive VT swarm followed by tremor and lava fountaining.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3 hrs of data from 5 stations.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VOISS-Net detects pre-eruptive VTs and eventually tremor.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Mix of tremor types with Broadband Tremor dominant.</a:t>
            </a:r>
            <a:endParaRPr sz="13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300"/>
              <a:t>Overall performs well, but the eruption onset is not apparent as a change in classification due to overlapping tremor and VTs.</a:t>
            </a:r>
            <a:endParaRPr b="1" sz="1300"/>
          </a:p>
        </p:txBody>
      </p:sp>
      <p:sp>
        <p:nvSpPr>
          <p:cNvPr id="511" name="Google Shape;511;p51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12</a:t>
            </a:r>
            <a:endParaRPr b="1"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2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</a:t>
            </a: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Trident, Alaska (December 4, 2023)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17" name="Google Shape;517;p52" title="20231204_0445_20231204_0715_voissnet_seismic_generalized_model_PNORM0.4_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500" y="808413"/>
            <a:ext cx="6345938" cy="4319027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2"/>
          <p:cNvSpPr txBox="1"/>
          <p:nvPr>
            <p:ph idx="4294967295" type="body"/>
          </p:nvPr>
        </p:nvSpPr>
        <p:spPr>
          <a:xfrm>
            <a:off x="6172200" y="923875"/>
            <a:ext cx="2892000" cy="3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Non-eruptive earthquake swarm with shallow VTs and deep mixed frequency events.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2.5 hrs on 4 stations.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VOISS-Net classifies background as Noise, multiple classes for mixed frequency events, and a tornillo as Monochromatic Tremor.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"/>
              <a:t>Multiple teleseismic events are misclassified as LPs.</a:t>
            </a:r>
            <a:endParaRPr/>
          </a:p>
        </p:txBody>
      </p:sp>
      <p:sp>
        <p:nvSpPr>
          <p:cNvPr id="519" name="Google Shape;519;p52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13</a:t>
            </a:r>
            <a:endParaRPr b="1"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3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Shishaldin, Alaska (2023 Paroxysm 12)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25" name="Google Shape;525;p53"/>
          <p:cNvSpPr txBox="1"/>
          <p:nvPr>
            <p:ph idx="4294967295" type="body"/>
          </p:nvPr>
        </p:nvSpPr>
        <p:spPr>
          <a:xfrm>
            <a:off x="5751650" y="847675"/>
            <a:ext cx="3267000" cy="42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Explosive eruption with clear run-up and decline.</a:t>
            </a:r>
            <a:endParaRPr sz="1200"/>
          </a:p>
          <a:p>
            <a:pPr indent="-190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VOISS-Net applied to 3 stations.</a:t>
            </a:r>
            <a:endParaRPr sz="1200"/>
          </a:p>
          <a:p>
            <a:pPr indent="-190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05:05 UTC: VOISS-Net detects Broadband Tremor.</a:t>
            </a:r>
            <a:endParaRPr sz="1200"/>
          </a:p>
          <a:p>
            <a:pPr indent="-190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13:40: Significant plume, coincident with rapid seismic increase and </a:t>
            </a:r>
            <a:r>
              <a:rPr lang="en" sz="1200"/>
              <a:t>change in spectra</a:t>
            </a:r>
            <a:r>
              <a:rPr lang="en" sz="1200"/>
              <a:t>. </a:t>
            </a:r>
            <a:endParaRPr sz="1200"/>
          </a:p>
          <a:p>
            <a:pPr indent="-190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~17:30: Emissions continuing but at a lower level. Broadband Tremor, Earthquakes, LPs, and Explosions detected. Seismicity remains elevated.</a:t>
            </a:r>
            <a:endParaRPr sz="1200"/>
          </a:p>
          <a:p>
            <a:pPr indent="-190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&gt;18:30: Emissions cease. Repeating LP events become more frequent. Seismicity remains elevated. A few VT earthquakes.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/>
              <a:t>Provides clear record of pre-, syn-, and post-eruptive seismicity.</a:t>
            </a:r>
            <a:endParaRPr b="1" sz="12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526" name="Google Shape;526;p53" title="shish_binned_timeline_evt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" y="941525"/>
            <a:ext cx="6035052" cy="3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3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14</a:t>
            </a:r>
            <a:endParaRPr b="1"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4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Shishaldin, Alaska (2023-2024)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33" name="Google Shape;533;p54" title="shish_binned_timeline_20230301_0000_20240901_0000_3600s_500s_pnorm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5" y="712925"/>
            <a:ext cx="6120602" cy="4366301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4"/>
          <p:cNvSpPr txBox="1"/>
          <p:nvPr>
            <p:ph idx="4294967295" type="body"/>
          </p:nvPr>
        </p:nvSpPr>
        <p:spPr>
          <a:xfrm>
            <a:off x="6050275" y="847675"/>
            <a:ext cx="2948400" cy="4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Precursory broadband tremor in March, May, June 2023.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July-Nov paroxysms clearly visible in change from LPs/Explosions to energetic Broadband Tremor.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Sparse VT earthquakes, harmonic tremor, and monochromatic tremor.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Very gradual decrease in tremor and switch to more LPs/explosions in 2024.</a:t>
            </a:r>
            <a:endParaRPr sz="13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300"/>
              <a:t>Provides long-term catalog for consistent seismicity characterization. </a:t>
            </a:r>
            <a:endParaRPr b="1" sz="1300"/>
          </a:p>
        </p:txBody>
      </p:sp>
      <p:sp>
        <p:nvSpPr>
          <p:cNvPr id="535" name="Google Shape;535;p54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15</a:t>
            </a:r>
            <a:endParaRPr b="1"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/>
        </p:nvSpPr>
        <p:spPr>
          <a:xfrm>
            <a:off x="135375" y="104025"/>
            <a:ext cx="88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Monitoring tremor is a challenge at observatories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3" name="Google Shape;123;p28"/>
          <p:cNvPicPr preferRelativeResize="0"/>
          <p:nvPr/>
        </p:nvPicPr>
        <p:blipFill rotWithShape="1">
          <a:blip r:embed="rId3">
            <a:alphaModFix/>
          </a:blip>
          <a:srcRect b="20000" l="0" r="7433" t="0"/>
          <a:stretch/>
        </p:blipFill>
        <p:spPr>
          <a:xfrm>
            <a:off x="624873" y="1575075"/>
            <a:ext cx="3656200" cy="34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8"/>
          <p:cNvPicPr preferRelativeResize="0"/>
          <p:nvPr/>
        </p:nvPicPr>
        <p:blipFill rotWithShape="1">
          <a:blip r:embed="rId4">
            <a:alphaModFix/>
          </a:blip>
          <a:srcRect b="18956" l="0" r="7715" t="0"/>
          <a:stretch/>
        </p:blipFill>
        <p:spPr>
          <a:xfrm>
            <a:off x="4423396" y="1552475"/>
            <a:ext cx="3656200" cy="35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/>
          <p:nvPr/>
        </p:nvSpPr>
        <p:spPr>
          <a:xfrm>
            <a:off x="188075" y="675600"/>
            <a:ext cx="89559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AVO duty seismologists manually scan 24 hours of spectrograms at 30+ volcanoes everyday.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lang="en" sz="1300"/>
              <a:t>Entering a “tremor entry” is also non-trivial (e.g., how do we pick start and end times and describe tremor?)</a:t>
            </a:r>
            <a:endParaRPr sz="1300"/>
          </a:p>
        </p:txBody>
      </p:sp>
      <p:sp>
        <p:nvSpPr>
          <p:cNvPr id="126" name="Google Shape;126;p28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</a:t>
            </a:r>
            <a:endParaRPr b="1" sz="11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5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Shinmoedake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1" name="Google Shape;541;p55" title="20250517_2130__20250517_2330_voissnet_seismic_generalized_mode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750" y="53088"/>
            <a:ext cx="3908525" cy="50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5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16</a:t>
            </a:r>
            <a:endParaRPr b="1" sz="1100"/>
          </a:p>
        </p:txBody>
      </p:sp>
      <p:pic>
        <p:nvPicPr>
          <p:cNvPr id="543" name="Google Shape;543;p55" title="spectrogram_and_binned_timeline_shinmoedake_sho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375" y="1794975"/>
            <a:ext cx="4812950" cy="1925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6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Pavlof 2021–22 Eruption (V1 vs V2 comparison)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9" name="Google Shape;549;p56" title="binned_timeline_20210101_0000_20230301_0000_3600s_500s_pnorm_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2" y="880900"/>
            <a:ext cx="8183521" cy="414369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6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16</a:t>
            </a:r>
            <a:endParaRPr b="1" sz="1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7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Pavlof Multiple Eruptions (‘07, ‘13, ‘14, ‘16, ‘21)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56" name="Google Shape;556;p57" title="fig4_tremor_timeline_omitsta_pnormfi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35" y="834029"/>
            <a:ext cx="7667301" cy="42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7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17</a:t>
            </a:r>
            <a:endParaRPr b="1" sz="11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8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Pavlof Multiple Eruptions (‘07, ‘13, ‘14, ‘16, ‘21)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3" name="Google Shape;563;p58" title="fig4_tremor_timeline_omitsta_pnormfi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35" y="834029"/>
            <a:ext cx="7667301" cy="42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8" title="fig4_tremor_timeline_omitsta_pnormfi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35" y="834035"/>
            <a:ext cx="7667301" cy="42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8"/>
          <p:cNvSpPr/>
          <p:nvPr/>
        </p:nvSpPr>
        <p:spPr>
          <a:xfrm>
            <a:off x="4188025" y="759350"/>
            <a:ext cx="3775800" cy="29145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66" name="Google Shape;566;p58"/>
          <p:cNvSpPr/>
          <p:nvPr/>
        </p:nvSpPr>
        <p:spPr>
          <a:xfrm>
            <a:off x="351750" y="2247600"/>
            <a:ext cx="3775800" cy="14265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67" name="Google Shape;567;p58"/>
          <p:cNvSpPr/>
          <p:nvPr/>
        </p:nvSpPr>
        <p:spPr>
          <a:xfrm>
            <a:off x="2030325" y="3875525"/>
            <a:ext cx="5439900" cy="484500"/>
          </a:xfrm>
          <a:prstGeom prst="rect">
            <a:avLst/>
          </a:prstGeom>
          <a:noFill/>
          <a:ln cap="flat" cmpd="sng" w="38100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568" name="Google Shape;568;p58"/>
          <p:cNvCxnSpPr/>
          <p:nvPr/>
        </p:nvCxnSpPr>
        <p:spPr>
          <a:xfrm rot="10800000">
            <a:off x="5207475" y="3539225"/>
            <a:ext cx="0" cy="336300"/>
          </a:xfrm>
          <a:prstGeom prst="straightConnector1">
            <a:avLst/>
          </a:prstGeom>
          <a:noFill/>
          <a:ln cap="flat" cmpd="sng" w="38100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9" name="Google Shape;569;p58"/>
          <p:cNvSpPr/>
          <p:nvPr/>
        </p:nvSpPr>
        <p:spPr>
          <a:xfrm>
            <a:off x="3543570" y="3182625"/>
            <a:ext cx="3320100" cy="354000"/>
          </a:xfrm>
          <a:prstGeom prst="rect">
            <a:avLst/>
          </a:prstGeom>
          <a:solidFill>
            <a:srgbClr val="C6BFE6"/>
          </a:solidFill>
          <a:ln cap="flat" cmpd="sng" w="38100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70" name="Google Shape;570;p58"/>
          <p:cNvSpPr txBox="1"/>
          <p:nvPr/>
        </p:nvSpPr>
        <p:spPr>
          <a:xfrm>
            <a:off x="3543566" y="3182625"/>
            <a:ext cx="350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monochromatic to broadband tremor transition</a:t>
            </a:r>
            <a:endParaRPr b="1" sz="1100"/>
          </a:p>
        </p:txBody>
      </p:sp>
      <p:sp>
        <p:nvSpPr>
          <p:cNvPr id="571" name="Google Shape;571;p58"/>
          <p:cNvSpPr/>
          <p:nvPr/>
        </p:nvSpPr>
        <p:spPr>
          <a:xfrm>
            <a:off x="1139700" y="1105850"/>
            <a:ext cx="792900" cy="393300"/>
          </a:xfrm>
          <a:prstGeom prst="rect">
            <a:avLst/>
          </a:prstGeom>
          <a:noFill/>
          <a:ln cap="flat" cmpd="sng" w="38100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`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572" name="Google Shape;572;p58"/>
          <p:cNvCxnSpPr/>
          <p:nvPr/>
        </p:nvCxnSpPr>
        <p:spPr>
          <a:xfrm rot="10800000">
            <a:off x="5203625" y="1355925"/>
            <a:ext cx="0" cy="1826700"/>
          </a:xfrm>
          <a:prstGeom prst="straightConnector1">
            <a:avLst/>
          </a:prstGeom>
          <a:noFill/>
          <a:ln cap="flat" cmpd="sng" w="38100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3" name="Google Shape;573;p58"/>
          <p:cNvCxnSpPr/>
          <p:nvPr/>
        </p:nvCxnSpPr>
        <p:spPr>
          <a:xfrm rot="10800000">
            <a:off x="1916713" y="1345900"/>
            <a:ext cx="3304200" cy="0"/>
          </a:xfrm>
          <a:prstGeom prst="straightConnector1">
            <a:avLst/>
          </a:prstGeom>
          <a:noFill/>
          <a:ln cap="flat" cmpd="sng" w="38100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4" name="Google Shape;574;p58"/>
          <p:cNvSpPr/>
          <p:nvPr/>
        </p:nvSpPr>
        <p:spPr>
          <a:xfrm>
            <a:off x="208025" y="3653650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8"/>
          <p:cNvSpPr/>
          <p:nvPr/>
        </p:nvSpPr>
        <p:spPr>
          <a:xfrm>
            <a:off x="290725" y="2216825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8"/>
          <p:cNvSpPr/>
          <p:nvPr/>
        </p:nvSpPr>
        <p:spPr>
          <a:xfrm>
            <a:off x="4127560" y="2219618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8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17</a:t>
            </a:r>
            <a:endParaRPr b="1" sz="1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9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Pavlof Multiple Eruptions (‘07, ‘13, ‘14, ‘16, ‘21)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83" name="Google Shape;583;p59" title="fig4_tremor_timeline_omitsta_pnormfi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35" y="834029"/>
            <a:ext cx="7667301" cy="42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9" title="fig4_tremor_timeline_omitsta_pnormfi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35" y="836660"/>
            <a:ext cx="7667301" cy="42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9"/>
          <p:cNvSpPr/>
          <p:nvPr/>
        </p:nvSpPr>
        <p:spPr>
          <a:xfrm>
            <a:off x="319325" y="3732050"/>
            <a:ext cx="7612200" cy="13674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86" name="Google Shape;586;p59"/>
          <p:cNvSpPr/>
          <p:nvPr/>
        </p:nvSpPr>
        <p:spPr>
          <a:xfrm>
            <a:off x="327150" y="831400"/>
            <a:ext cx="3775800" cy="14412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87" name="Google Shape;587;p59"/>
          <p:cNvSpPr/>
          <p:nvPr/>
        </p:nvSpPr>
        <p:spPr>
          <a:xfrm>
            <a:off x="213825" y="3656275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9"/>
          <p:cNvSpPr/>
          <p:nvPr/>
        </p:nvSpPr>
        <p:spPr>
          <a:xfrm>
            <a:off x="296525" y="2219450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9"/>
          <p:cNvSpPr/>
          <p:nvPr/>
        </p:nvSpPr>
        <p:spPr>
          <a:xfrm>
            <a:off x="4133360" y="2222243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9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17</a:t>
            </a:r>
            <a:endParaRPr b="1" sz="1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0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Pavlof Multiple Eruptions (‘07, ‘13, ‘14, ‘16, ‘21)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96" name="Google Shape;596;p60" title="fig4_tremor_timeline_omitsta_pnormfi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35" y="834029"/>
            <a:ext cx="7667301" cy="42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0" title="fig4_tremor_timeline_omitsta_pnormfi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35" y="836660"/>
            <a:ext cx="7667301" cy="42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60"/>
          <p:cNvSpPr/>
          <p:nvPr/>
        </p:nvSpPr>
        <p:spPr>
          <a:xfrm>
            <a:off x="319325" y="3732050"/>
            <a:ext cx="7612200" cy="13674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99" name="Google Shape;599;p60"/>
          <p:cNvSpPr/>
          <p:nvPr/>
        </p:nvSpPr>
        <p:spPr>
          <a:xfrm>
            <a:off x="327150" y="831400"/>
            <a:ext cx="3775800" cy="14412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0" name="Google Shape;600;p60"/>
          <p:cNvSpPr/>
          <p:nvPr/>
        </p:nvSpPr>
        <p:spPr>
          <a:xfrm>
            <a:off x="5001975" y="1017777"/>
            <a:ext cx="294900" cy="9372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1" name="Google Shape;601;p60"/>
          <p:cNvSpPr/>
          <p:nvPr/>
        </p:nvSpPr>
        <p:spPr>
          <a:xfrm>
            <a:off x="5614400" y="1017775"/>
            <a:ext cx="847800" cy="9372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2" name="Google Shape;602;p60"/>
          <p:cNvSpPr/>
          <p:nvPr/>
        </p:nvSpPr>
        <p:spPr>
          <a:xfrm>
            <a:off x="4992450" y="2439519"/>
            <a:ext cx="234600" cy="9372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3" name="Google Shape;603;p60"/>
          <p:cNvSpPr/>
          <p:nvPr/>
        </p:nvSpPr>
        <p:spPr>
          <a:xfrm>
            <a:off x="6278175" y="2439519"/>
            <a:ext cx="234600" cy="9372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4" name="Google Shape;604;p60"/>
          <p:cNvSpPr/>
          <p:nvPr/>
        </p:nvSpPr>
        <p:spPr>
          <a:xfrm>
            <a:off x="2872025" y="3732050"/>
            <a:ext cx="2606100" cy="523200"/>
          </a:xfrm>
          <a:prstGeom prst="rect">
            <a:avLst/>
          </a:prstGeom>
          <a:solidFill>
            <a:srgbClr val="CA9999"/>
          </a:solidFill>
          <a:ln cap="flat" cmpd="sng" w="38100">
            <a:solidFill>
              <a:srgbClr val="A61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5" name="Google Shape;605;p60"/>
          <p:cNvSpPr txBox="1"/>
          <p:nvPr/>
        </p:nvSpPr>
        <p:spPr>
          <a:xfrm>
            <a:off x="2872025" y="3732050"/>
            <a:ext cx="265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tremor </a:t>
            </a:r>
            <a:r>
              <a:rPr b="1" lang="en" sz="1100"/>
              <a:t>diversity</a:t>
            </a:r>
            <a:r>
              <a:rPr b="1" lang="en" sz="1100"/>
              <a:t> &amp; resurgent activity</a:t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more LPs and less explosions</a:t>
            </a:r>
            <a:endParaRPr b="1" sz="1100"/>
          </a:p>
        </p:txBody>
      </p:sp>
      <p:sp>
        <p:nvSpPr>
          <p:cNvPr id="606" name="Google Shape;606;p60"/>
          <p:cNvSpPr/>
          <p:nvPr/>
        </p:nvSpPr>
        <p:spPr>
          <a:xfrm>
            <a:off x="1125300" y="2439527"/>
            <a:ext cx="326700" cy="9372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7" name="Google Shape;607;p60"/>
          <p:cNvSpPr/>
          <p:nvPr/>
        </p:nvSpPr>
        <p:spPr>
          <a:xfrm>
            <a:off x="1531075" y="2439525"/>
            <a:ext cx="111600" cy="9372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8" name="Google Shape;608;p60"/>
          <p:cNvSpPr/>
          <p:nvPr/>
        </p:nvSpPr>
        <p:spPr>
          <a:xfrm>
            <a:off x="213825" y="3656275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60"/>
          <p:cNvSpPr/>
          <p:nvPr/>
        </p:nvSpPr>
        <p:spPr>
          <a:xfrm>
            <a:off x="296525" y="2219450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0"/>
          <p:cNvSpPr/>
          <p:nvPr/>
        </p:nvSpPr>
        <p:spPr>
          <a:xfrm>
            <a:off x="4133360" y="2222243"/>
            <a:ext cx="311400" cy="2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60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17</a:t>
            </a:r>
            <a:endParaRPr b="1"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1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 Examples: Pavlof Multiple Eruptions (‘07, ‘13, ‘14, ‘16, ‘21)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17" name="Google Shape;617;p61" title="fig4_tremor_timeline_omitsta_pnormfi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35" y="834029"/>
            <a:ext cx="7667301" cy="42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61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17</a:t>
            </a:r>
            <a:endParaRPr b="1"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2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Automated tremor detection from VOISS-Net? A realistic conclusion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24" name="Google Shape;624;p62"/>
          <p:cNvSpPr txBox="1"/>
          <p:nvPr/>
        </p:nvSpPr>
        <p:spPr>
          <a:xfrm>
            <a:off x="135375" y="743575"/>
            <a:ext cx="86295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VOISS-Net offers a fast and interpretable way to characterize volcanic seismicity through its spectral features, making it valuable for both research and monitoring purposes.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Model occasionally struggles with overlapping events and transients, and performs poorly on signals it has not been trained on.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Model uses a station-first approach. Although it can be applied on any number of stations, the “vote” falters when too many stations are noisy, unlike coherence-based methods (e.g., COVSEISNET).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5" name="Google Shape;625;p62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18</a:t>
            </a:r>
            <a:endParaRPr b="1" sz="11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3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Automated tremor detection from VOISS-Net? A realistic conclusion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31" name="Google Shape;631;p63"/>
          <p:cNvSpPr txBox="1"/>
          <p:nvPr/>
        </p:nvSpPr>
        <p:spPr>
          <a:xfrm>
            <a:off x="135375" y="743575"/>
            <a:ext cx="86295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VOISS-Net offers a fast and interpretable way to characterize volcanic seismicity through its spectral features, making it valuable for both research and monitoring purposes.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Model occasionally struggles with overlapping events and transients, and performs poorly on signals it has not been trained on.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Model uses a station-first approach. Although it can be applied on any number of stations, the “vote” falters when too many stations are noisy, unlike coherence-based methods (e.g., COVSEISNET).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2" name="Google Shape;632;p63"/>
          <p:cNvSpPr txBox="1"/>
          <p:nvPr/>
        </p:nvSpPr>
        <p:spPr>
          <a:xfrm>
            <a:off x="135375" y="2651271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Common criticisms: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33" name="Google Shape;633;p63"/>
          <p:cNvSpPr txBox="1"/>
          <p:nvPr/>
        </p:nvSpPr>
        <p:spPr>
          <a:xfrm>
            <a:off x="135375" y="3252275"/>
            <a:ext cx="89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rgbClr val="980000"/>
                </a:solidFill>
              </a:rPr>
              <a:t>“I’d rather just look at a spectrogram”</a:t>
            </a:r>
            <a:r>
              <a:rPr lang="en">
                <a:solidFill>
                  <a:schemeClr val="dk1"/>
                </a:solidFill>
              </a:rPr>
              <a:t> → spectrograms are primarily useful in short timescales and are memory intensive to save. VOISS-Net presents years-long seismicity at a glance.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4" name="Google Shape;634;p63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18</a:t>
            </a:r>
            <a:endParaRPr b="1" sz="11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4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Automated tremor detection from VOISS-Net? A realistic conclusion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40" name="Google Shape;640;p64"/>
          <p:cNvSpPr txBox="1"/>
          <p:nvPr/>
        </p:nvSpPr>
        <p:spPr>
          <a:xfrm>
            <a:off x="135375" y="2651271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Common criticisms: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41" name="Google Shape;641;p64"/>
          <p:cNvSpPr txBox="1"/>
          <p:nvPr/>
        </p:nvSpPr>
        <p:spPr>
          <a:xfrm>
            <a:off x="135375" y="3252275"/>
            <a:ext cx="8944800" cy="13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rgbClr val="980000"/>
                </a:solidFill>
              </a:rPr>
              <a:t>“I’d rather just look at a spectrogram”</a:t>
            </a:r>
            <a:r>
              <a:rPr lang="en">
                <a:solidFill>
                  <a:schemeClr val="dk1"/>
                </a:solidFill>
              </a:rPr>
              <a:t> → spectrograms are primarily useful in short timescales and are memory intensive to save. VOISS-Net presents years-long seismicity at a glance.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rgbClr val="980000"/>
                </a:solidFill>
              </a:rPr>
              <a:t>“Why don’t you have a lahar class”</a:t>
            </a:r>
            <a:r>
              <a:rPr lang="en">
                <a:solidFill>
                  <a:schemeClr val="dk1"/>
                </a:solidFill>
              </a:rPr>
              <a:t> → VOISS-Net augments an analyst’s read on spectral characteristics; prominent volcanic processes can differ from volcano to volcano, and it is difficult to create a balanced labeled dataset spanning a large range of class types. </a:t>
            </a:r>
            <a:endParaRPr i="1">
              <a:solidFill>
                <a:srgbClr val="980000"/>
              </a:solidFill>
            </a:endParaRPr>
          </a:p>
        </p:txBody>
      </p:sp>
      <p:sp>
        <p:nvSpPr>
          <p:cNvPr id="642" name="Google Shape;642;p64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18</a:t>
            </a:r>
            <a:endParaRPr b="1" sz="1100"/>
          </a:p>
        </p:txBody>
      </p:sp>
      <p:sp>
        <p:nvSpPr>
          <p:cNvPr id="643" name="Google Shape;643;p64"/>
          <p:cNvSpPr txBox="1"/>
          <p:nvPr/>
        </p:nvSpPr>
        <p:spPr>
          <a:xfrm>
            <a:off x="135375" y="743575"/>
            <a:ext cx="86295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VOISS-Net offers a fast and interpretable way to characterize volcanic seismicity through its spectral features, making it valuable for both research and monitoring purposes.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Model occasionally struggles with overlapping events and transients, and performs poorly on signals it has not been trained on.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Model uses a station-first approach. Although it can be applied on any number of stations, the “vote” falters when too many stations are noisy, unlike coherence-based methods (e.g., COVSEISNET).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/>
        </p:nvSpPr>
        <p:spPr>
          <a:xfrm>
            <a:off x="135375" y="104025"/>
            <a:ext cx="8889000" cy="8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2C233"/>
                </a:solidFill>
                <a:latin typeface="Oswald"/>
                <a:ea typeface="Oswald"/>
                <a:cs typeface="Oswald"/>
                <a:sym typeface="Oswald"/>
              </a:rPr>
              <a:t>Towards a</a:t>
            </a:r>
            <a:r>
              <a:rPr b="1" lang="en" sz="2400">
                <a:solidFill>
                  <a:srgbClr val="F2C233"/>
                </a:solidFill>
                <a:latin typeface="Oswald"/>
                <a:ea typeface="Oswald"/>
                <a:cs typeface="Oswald"/>
                <a:sym typeface="Oswald"/>
              </a:rPr>
              <a:t>utomated tremor detection and a tremor catalog framework</a:t>
            </a:r>
            <a:endParaRPr b="1" sz="2400">
              <a:solidFill>
                <a:srgbClr val="F2C23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2" name="Google Shape;132;p29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</a:rPr>
              <a:t>3</a:t>
            </a:r>
            <a:endParaRPr b="1" sz="11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5"/>
          <p:cNvSpPr txBox="1"/>
          <p:nvPr/>
        </p:nvSpPr>
        <p:spPr>
          <a:xfrm>
            <a:off x="135375" y="104025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Automated tremor detection from VOISS-Net? A realistic conclusion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49" name="Google Shape;649;p65"/>
          <p:cNvSpPr txBox="1"/>
          <p:nvPr/>
        </p:nvSpPr>
        <p:spPr>
          <a:xfrm>
            <a:off x="135375" y="2651271"/>
            <a:ext cx="8838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Common criticisms: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0" name="Google Shape;650;p65"/>
          <p:cNvSpPr txBox="1"/>
          <p:nvPr/>
        </p:nvSpPr>
        <p:spPr>
          <a:xfrm>
            <a:off x="135375" y="3252275"/>
            <a:ext cx="8944800" cy="19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rgbClr val="980000"/>
                </a:solidFill>
              </a:rPr>
              <a:t>“I’d rather just look at a spectrogram”</a:t>
            </a:r>
            <a:r>
              <a:rPr lang="en">
                <a:solidFill>
                  <a:schemeClr val="dk1"/>
                </a:solidFill>
              </a:rPr>
              <a:t> → spectrograms are primarily useful in short timescales and are memory intensive to save. VOISS-Net presents years-long seismicity at a glance.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rgbClr val="980000"/>
                </a:solidFill>
              </a:rPr>
              <a:t>“Why don’t you have a lahar class”</a:t>
            </a:r>
            <a:r>
              <a:rPr lang="en">
                <a:solidFill>
                  <a:schemeClr val="dk1"/>
                </a:solidFill>
              </a:rPr>
              <a:t> → </a:t>
            </a:r>
            <a:r>
              <a:rPr lang="en">
                <a:solidFill>
                  <a:schemeClr val="dk1"/>
                </a:solidFill>
              </a:rPr>
              <a:t>VOISS-Net</a:t>
            </a:r>
            <a:r>
              <a:rPr lang="en">
                <a:solidFill>
                  <a:schemeClr val="dk1"/>
                </a:solidFill>
              </a:rPr>
              <a:t> augments an analyst’s read on spectral characteristics; prominent volcanic processes can differ from volcano to volcano, and it is difficult to create a balanced labeled dataset spanning a large range of class types.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rgbClr val="980000"/>
                </a:solidFill>
              </a:rPr>
              <a:t>“It doesn’t work well for my volcano” </a:t>
            </a:r>
            <a:r>
              <a:rPr lang="en">
                <a:solidFill>
                  <a:schemeClr val="dk1"/>
                </a:solidFill>
              </a:rPr>
              <a:t>→ VOISS-Net is a framework / ML application philosophy, and we encourage users to label and train models for their own needs!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65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18</a:t>
            </a:r>
            <a:endParaRPr b="1" sz="1100"/>
          </a:p>
        </p:txBody>
      </p:sp>
      <p:sp>
        <p:nvSpPr>
          <p:cNvPr id="652" name="Google Shape;652;p65"/>
          <p:cNvSpPr txBox="1"/>
          <p:nvPr/>
        </p:nvSpPr>
        <p:spPr>
          <a:xfrm>
            <a:off x="135375" y="743575"/>
            <a:ext cx="86295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VOISS-Net offers a fast and interpretable way to characterize volcanic seismicity through its spectral features, making it valuable for both research and monitoring purposes.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Model occasionally struggles with overlapping events and transients, and performs poorly on signals it has not been trained on.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Model uses a station-first approach. Although it can be applied on any number of stations, the “vote” falters when too many stations are noisy, unlike coherence-based methods (e.g., COVSEISNET).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6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OK… I’ve detected all this tremor… now what?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8" name="Google Shape;658;p66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19</a:t>
            </a:r>
            <a:endParaRPr b="1" sz="11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7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OK… I’ve detected all this tremor… now what?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64" name="Google Shape;664;p67"/>
          <p:cNvSpPr txBox="1"/>
          <p:nvPr/>
        </p:nvSpPr>
        <p:spPr>
          <a:xfrm>
            <a:off x="1312950" y="565750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9697B"/>
                </a:solidFill>
                <a:latin typeface="Oswald"/>
                <a:ea typeface="Oswald"/>
                <a:cs typeface="Oswald"/>
                <a:sym typeface="Oswald"/>
              </a:rPr>
              <a:t>we catalog them, to facilitate monitoring and research!</a:t>
            </a:r>
            <a:endParaRPr b="1" sz="2200">
              <a:solidFill>
                <a:srgbClr val="19697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65" name="Google Shape;665;p67"/>
          <p:cNvPicPr preferRelativeResize="0"/>
          <p:nvPr/>
        </p:nvPicPr>
        <p:blipFill rotWithShape="1">
          <a:blip r:embed="rId3">
            <a:alphaModFix/>
          </a:blip>
          <a:srcRect b="3147" l="0" r="0" t="0"/>
          <a:stretch/>
        </p:blipFill>
        <p:spPr>
          <a:xfrm>
            <a:off x="3635113" y="1901100"/>
            <a:ext cx="1873774" cy="1814774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7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19</a:t>
            </a:r>
            <a:endParaRPr b="1" sz="11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8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OK… I’ve detected all this tremor… now what?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2" name="Google Shape;672;p68"/>
          <p:cNvSpPr txBox="1"/>
          <p:nvPr/>
        </p:nvSpPr>
        <p:spPr>
          <a:xfrm>
            <a:off x="1312950" y="565750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9697B"/>
                </a:solidFill>
                <a:latin typeface="Oswald"/>
                <a:ea typeface="Oswald"/>
                <a:cs typeface="Oswald"/>
                <a:sym typeface="Oswald"/>
              </a:rPr>
              <a:t>we catalog them, to facilitate monitoring and research!</a:t>
            </a:r>
            <a:endParaRPr b="1" sz="2200">
              <a:solidFill>
                <a:srgbClr val="19697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73" name="Google Shape;673;p68"/>
          <p:cNvPicPr preferRelativeResize="0"/>
          <p:nvPr/>
        </p:nvPicPr>
        <p:blipFill rotWithShape="1">
          <a:blip r:embed="rId3">
            <a:alphaModFix/>
          </a:blip>
          <a:srcRect b="3147" l="0" r="0" t="0"/>
          <a:stretch/>
        </p:blipFill>
        <p:spPr>
          <a:xfrm>
            <a:off x="3635113" y="1901100"/>
            <a:ext cx="1873774" cy="181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8" title="Screenshot 2025-11-17 at 11.21.2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1125" y="2079802"/>
            <a:ext cx="1161250" cy="11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68"/>
          <p:cNvSpPr txBox="1"/>
          <p:nvPr/>
        </p:nvSpPr>
        <p:spPr>
          <a:xfrm>
            <a:off x="5350125" y="3237300"/>
            <a:ext cx="364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(yes i’m someone who has a cat)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76" name="Google Shape;676;p68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19</a:t>
            </a:r>
            <a:endParaRPr b="1" sz="11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9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2" name="Google Shape;682;p69"/>
          <p:cNvSpPr txBox="1"/>
          <p:nvPr/>
        </p:nvSpPr>
        <p:spPr>
          <a:xfrm>
            <a:off x="188075" y="675600"/>
            <a:ext cx="87504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For decades, we have had a (somewhat) standardized way to catalog transient volcanic seismicity, with a (somewhat) standardized way to store and distribute that information (think </a:t>
            </a:r>
            <a:r>
              <a:rPr b="1" lang="en" sz="1300"/>
              <a:t>QuakeML</a:t>
            </a:r>
            <a:r>
              <a:rPr lang="en" sz="1300"/>
              <a:t> files,</a:t>
            </a:r>
            <a:r>
              <a:rPr b="1" lang="en" sz="1300"/>
              <a:t> ObsPy’s Catalog</a:t>
            </a:r>
            <a:r>
              <a:rPr lang="en" sz="1300"/>
              <a:t>)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lang="en" sz="1300"/>
              <a:t>A similar framework does not exist for tremor, due to difficulties in constraining locations, start times, detection/location methods, and the 101 nuances about them.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b="1" lang="en" sz="1300">
                <a:solidFill>
                  <a:schemeClr val="dk1"/>
                </a:solidFill>
              </a:rPr>
              <a:t>But that does not mean we should not try! </a:t>
            </a:r>
            <a:endParaRPr sz="1300"/>
          </a:p>
        </p:txBody>
      </p:sp>
      <p:sp>
        <p:nvSpPr>
          <p:cNvPr id="683" name="Google Shape;683;p69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20</a:t>
            </a:r>
            <a:endParaRPr b="1" sz="11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0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9" name="Google Shape;689;p70"/>
          <p:cNvSpPr txBox="1"/>
          <p:nvPr/>
        </p:nvSpPr>
        <p:spPr>
          <a:xfrm>
            <a:off x="188075" y="675600"/>
            <a:ext cx="87504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For decades, we have had a (somewhat) standardized way to catalog transient volcanic seismicity, with a (somewhat) standardized way to store and distribute that information (think </a:t>
            </a:r>
            <a:r>
              <a:rPr b="1" lang="en" sz="1300"/>
              <a:t>QuakeML</a:t>
            </a:r>
            <a:r>
              <a:rPr lang="en" sz="1300"/>
              <a:t> files,</a:t>
            </a:r>
            <a:r>
              <a:rPr b="1" lang="en" sz="1300"/>
              <a:t> ObsPy’s Catalog</a:t>
            </a:r>
            <a:r>
              <a:rPr lang="en" sz="1300"/>
              <a:t>)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lang="en" sz="1300"/>
              <a:t>A similar framework does not exist for tremor, due to difficulties in constraining locations, start times, detection/location methods, and the 101 nuances about them.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b="1" lang="en" sz="1300"/>
              <a:t>But that does not mean we should not try! </a:t>
            </a:r>
            <a:endParaRPr b="1" sz="1300"/>
          </a:p>
        </p:txBody>
      </p:sp>
      <p:sp>
        <p:nvSpPr>
          <p:cNvPr id="690" name="Google Shape;690;p70"/>
          <p:cNvSpPr txBox="1"/>
          <p:nvPr/>
        </p:nvSpPr>
        <p:spPr>
          <a:xfrm>
            <a:off x="135375" y="23774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ObsPy’s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91" name="Google Shape;691;p70" title="Screenshot 2025-11-16 at 8.54.5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075" y="3093050"/>
            <a:ext cx="4473274" cy="1488275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70"/>
          <p:cNvSpPr/>
          <p:nvPr/>
        </p:nvSpPr>
        <p:spPr>
          <a:xfrm>
            <a:off x="8664800" y="3861250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70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20</a:t>
            </a:r>
            <a:endParaRPr b="1" sz="11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1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9" name="Google Shape;699;p71"/>
          <p:cNvSpPr txBox="1"/>
          <p:nvPr/>
        </p:nvSpPr>
        <p:spPr>
          <a:xfrm>
            <a:off x="188075" y="675600"/>
            <a:ext cx="87504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For decades, we have had a (somewhat) standardized way to catalog transient volcanic seismicity, with a (somewhat) standardized way to store and distribute that information (think </a:t>
            </a:r>
            <a:r>
              <a:rPr b="1" lang="en" sz="1300"/>
              <a:t>QuakeML</a:t>
            </a:r>
            <a:r>
              <a:rPr lang="en" sz="1300"/>
              <a:t> files,</a:t>
            </a:r>
            <a:r>
              <a:rPr b="1" lang="en" sz="1300"/>
              <a:t> ObsPy’s Catalog</a:t>
            </a:r>
            <a:r>
              <a:rPr lang="en" sz="1300"/>
              <a:t>)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lang="en" sz="1300"/>
              <a:t>A similar framework does not exist for tremor, due to difficulties in constraining locations, start times, detection/location methods, and the 101 nuances about them.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b="1" lang="en" sz="1300"/>
              <a:t>But that does not mean we should not try! </a:t>
            </a:r>
            <a:endParaRPr b="1" sz="1300"/>
          </a:p>
        </p:txBody>
      </p:sp>
      <p:sp>
        <p:nvSpPr>
          <p:cNvPr id="700" name="Google Shape;700;p71"/>
          <p:cNvSpPr txBox="1"/>
          <p:nvPr/>
        </p:nvSpPr>
        <p:spPr>
          <a:xfrm>
            <a:off x="135375" y="23774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ObsPy’s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1" name="Google Shape;701;p71"/>
          <p:cNvSpPr txBox="1"/>
          <p:nvPr/>
        </p:nvSpPr>
        <p:spPr>
          <a:xfrm>
            <a:off x="4598075" y="23774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02" name="Google Shape;702;p71" title="Screenshot 2025-11-16 at 8.54.5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075" y="3093050"/>
            <a:ext cx="4473274" cy="1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71" title="Screenshot 2025-11-16 at 8.55.31 PM.png"/>
          <p:cNvPicPr preferRelativeResize="0"/>
          <p:nvPr/>
        </p:nvPicPr>
        <p:blipFill rotWithShape="1">
          <a:blip r:embed="rId4">
            <a:alphaModFix/>
          </a:blip>
          <a:srcRect b="0" l="0" r="22582" t="0"/>
          <a:stretch/>
        </p:blipFill>
        <p:spPr>
          <a:xfrm>
            <a:off x="4717937" y="3131125"/>
            <a:ext cx="4100677" cy="1447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71"/>
          <p:cNvSpPr/>
          <p:nvPr/>
        </p:nvSpPr>
        <p:spPr>
          <a:xfrm>
            <a:off x="8664800" y="3861250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71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20</a:t>
            </a:r>
            <a:endParaRPr b="1" sz="11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2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1" name="Google Shape;711;p72"/>
          <p:cNvSpPr txBox="1"/>
          <p:nvPr/>
        </p:nvSpPr>
        <p:spPr>
          <a:xfrm>
            <a:off x="188075" y="675600"/>
            <a:ext cx="87504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For decades, we have had a (somewhat) standardized way to catalog transient volcanic seismicity, with a (somewhat) standardized way to store and distribute that information (think </a:t>
            </a:r>
            <a:r>
              <a:rPr b="1" lang="en" sz="1300"/>
              <a:t>QuakeML</a:t>
            </a:r>
            <a:r>
              <a:rPr lang="en" sz="1300"/>
              <a:t> files,</a:t>
            </a:r>
            <a:r>
              <a:rPr b="1" lang="en" sz="1300"/>
              <a:t> ObsPy’s Catalog</a:t>
            </a:r>
            <a:r>
              <a:rPr lang="en" sz="1300"/>
              <a:t>)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lang="en" sz="1300"/>
              <a:t>A similar framework does not exist for tremor, due to difficulties in constraining locations, start times, detection/location methods, and the 101 nuances about them.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b="1" lang="en" sz="1300"/>
              <a:t>But that does not mean we should not try! </a:t>
            </a:r>
            <a:endParaRPr b="1" sz="1300"/>
          </a:p>
        </p:txBody>
      </p:sp>
      <p:sp>
        <p:nvSpPr>
          <p:cNvPr id="712" name="Google Shape;712;p72"/>
          <p:cNvSpPr txBox="1"/>
          <p:nvPr/>
        </p:nvSpPr>
        <p:spPr>
          <a:xfrm>
            <a:off x="135375" y="23774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ObsPy’s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3" name="Google Shape;713;p72"/>
          <p:cNvSpPr txBox="1"/>
          <p:nvPr/>
        </p:nvSpPr>
        <p:spPr>
          <a:xfrm>
            <a:off x="4598075" y="23774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4" name="Google Shape;714;p72"/>
          <p:cNvSpPr/>
          <p:nvPr/>
        </p:nvSpPr>
        <p:spPr>
          <a:xfrm>
            <a:off x="8664800" y="3843575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5" name="Google Shape;715;p72" title="Screenshot 2025-11-16 at 9.18.28 PM.png"/>
          <p:cNvPicPr preferRelativeResize="0"/>
          <p:nvPr/>
        </p:nvPicPr>
        <p:blipFill rotWithShape="1">
          <a:blip r:embed="rId3">
            <a:alphaModFix/>
          </a:blip>
          <a:srcRect b="0" l="0" r="14199" t="0"/>
          <a:stretch/>
        </p:blipFill>
        <p:spPr>
          <a:xfrm>
            <a:off x="188075" y="2948075"/>
            <a:ext cx="4287700" cy="212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2" title="Screenshot 2025-11-16 at 9.19.3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200" y="2980086"/>
            <a:ext cx="4389974" cy="13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72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21</a:t>
            </a:r>
            <a:endParaRPr b="1" sz="11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3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3" name="Google Shape;723;p73"/>
          <p:cNvSpPr txBox="1"/>
          <p:nvPr/>
        </p:nvSpPr>
        <p:spPr>
          <a:xfrm>
            <a:off x="188075" y="675600"/>
            <a:ext cx="87504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For decades, we have had a (somewhat) standardized way to catalog transient volcanic seismicity, with a (somewhat) standardized way to store and distribute that information (think </a:t>
            </a:r>
            <a:r>
              <a:rPr b="1" lang="en" sz="1300"/>
              <a:t>QuakeML</a:t>
            </a:r>
            <a:r>
              <a:rPr lang="en" sz="1300"/>
              <a:t> files,</a:t>
            </a:r>
            <a:r>
              <a:rPr b="1" lang="en" sz="1300"/>
              <a:t> ObsPy’s Catalog</a:t>
            </a:r>
            <a:r>
              <a:rPr lang="en" sz="1300"/>
              <a:t>)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lang="en" sz="1300"/>
              <a:t>A similar framework does not exist for tremor, due to difficulties in constraining locations, start times, detection/location methods, and the 101 nuances about them.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Average"/>
              <a:buChar char="●"/>
            </a:pPr>
            <a:r>
              <a:rPr b="1" lang="en" sz="1300"/>
              <a:t>But that does not mean we should not try! </a:t>
            </a:r>
            <a:endParaRPr b="1" sz="1300"/>
          </a:p>
        </p:txBody>
      </p:sp>
      <p:sp>
        <p:nvSpPr>
          <p:cNvPr id="724" name="Google Shape;724;p73"/>
          <p:cNvSpPr txBox="1"/>
          <p:nvPr/>
        </p:nvSpPr>
        <p:spPr>
          <a:xfrm>
            <a:off x="135375" y="23774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ObsPy’s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5" name="Google Shape;725;p73"/>
          <p:cNvSpPr txBox="1"/>
          <p:nvPr/>
        </p:nvSpPr>
        <p:spPr>
          <a:xfrm>
            <a:off x="4598075" y="23774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6" name="Google Shape;726;p73"/>
          <p:cNvSpPr/>
          <p:nvPr/>
        </p:nvSpPr>
        <p:spPr>
          <a:xfrm>
            <a:off x="8664800" y="3843575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7" name="Google Shape;727;p73" title="Screenshot 2025-11-16 at 9.20.27 PM.png"/>
          <p:cNvPicPr preferRelativeResize="0"/>
          <p:nvPr/>
        </p:nvPicPr>
        <p:blipFill rotWithShape="1">
          <a:blip r:embed="rId3">
            <a:alphaModFix/>
          </a:blip>
          <a:srcRect b="0" l="0" r="20210" t="0"/>
          <a:stretch/>
        </p:blipFill>
        <p:spPr>
          <a:xfrm>
            <a:off x="188075" y="2973700"/>
            <a:ext cx="4340400" cy="19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3" title="Screenshot 2025-11-16 at 9.21.0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254" y="2973700"/>
            <a:ext cx="3670758" cy="16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73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22</a:t>
            </a:r>
            <a:endParaRPr b="1" sz="11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4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35" name="Google Shape;735;p74"/>
          <p:cNvSpPr txBox="1"/>
          <p:nvPr/>
        </p:nvSpPr>
        <p:spPr>
          <a:xfrm>
            <a:off x="135375" y="9296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ObsPy’s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36" name="Google Shape;736;p74"/>
          <p:cNvSpPr txBox="1"/>
          <p:nvPr/>
        </p:nvSpPr>
        <p:spPr>
          <a:xfrm>
            <a:off x="4598075" y="929675"/>
            <a:ext cx="434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TREMCAT’s Catalog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37" name="Google Shape;737;p74"/>
          <p:cNvSpPr/>
          <p:nvPr/>
        </p:nvSpPr>
        <p:spPr>
          <a:xfrm>
            <a:off x="8664800" y="3843575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8" name="Google Shape;738;p74" title="Screenshot 2025-11-16 at 9.21.4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00" y="1589741"/>
            <a:ext cx="4340399" cy="235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74" title="Screenshot 2025-11-16 at 9.23.0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6523" y="1770762"/>
            <a:ext cx="4444649" cy="17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74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23</a:t>
            </a:r>
            <a:endParaRPr b="1"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/>
        </p:nvSpPr>
        <p:spPr>
          <a:xfrm>
            <a:off x="135375" y="104025"/>
            <a:ext cx="8889000" cy="8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2C233"/>
                </a:solidFill>
                <a:latin typeface="Oswald"/>
                <a:ea typeface="Oswald"/>
                <a:cs typeface="Oswald"/>
                <a:sym typeface="Oswald"/>
              </a:rPr>
              <a:t>Towards automated tremor detection and a tremor catalog framework</a:t>
            </a:r>
            <a:endParaRPr b="1" sz="2400">
              <a:solidFill>
                <a:srgbClr val="F2C23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8" name="Google Shape;1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9551" y="859050"/>
            <a:ext cx="1321225" cy="209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0"/>
          <p:cNvSpPr txBox="1"/>
          <p:nvPr/>
        </p:nvSpPr>
        <p:spPr>
          <a:xfrm>
            <a:off x="273325" y="706650"/>
            <a:ext cx="6548100" cy="3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2C233"/>
                </a:solidFill>
              </a:rPr>
              <a:t>Part 1 –</a:t>
            </a:r>
            <a:r>
              <a:rPr b="1" lang="en" sz="1600">
                <a:solidFill>
                  <a:srgbClr val="F3F3F3"/>
                </a:solidFill>
              </a:rPr>
              <a:t> VOISS-Net: </a:t>
            </a:r>
            <a:br>
              <a:rPr b="1" lang="en" sz="1600">
                <a:solidFill>
                  <a:srgbClr val="F3F3F3"/>
                </a:solidFill>
              </a:rPr>
            </a:br>
            <a:r>
              <a:rPr b="1" lang="en" sz="1600">
                <a:solidFill>
                  <a:srgbClr val="F3F3F3"/>
                </a:solidFill>
              </a:rPr>
              <a:t>VOlcano Infrasound &amp; Seismic Spectrogram Neural Network</a:t>
            </a:r>
            <a:endParaRPr b="1" sz="1600">
              <a:solidFill>
                <a:srgbClr val="F3F3F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3F3F3"/>
              </a:buClr>
              <a:buSzPts val="1600"/>
              <a:buChar char="●"/>
            </a:pPr>
            <a:r>
              <a:rPr b="1" lang="en" sz="1600">
                <a:solidFill>
                  <a:srgbClr val="F3F3F3"/>
                </a:solidFill>
              </a:rPr>
              <a:t>Use machine learning to rapidly detect and characterize </a:t>
            </a:r>
            <a:r>
              <a:rPr b="1" lang="en" sz="1600">
                <a:solidFill>
                  <a:srgbClr val="F3F3F3"/>
                </a:solidFill>
              </a:rPr>
              <a:t>of</a:t>
            </a:r>
            <a:r>
              <a:rPr b="1" lang="en" sz="1600">
                <a:solidFill>
                  <a:srgbClr val="F3F3F3"/>
                </a:solidFill>
              </a:rPr>
              <a:t> tremor</a:t>
            </a:r>
            <a:r>
              <a:rPr b="1" lang="en" sz="1600">
                <a:solidFill>
                  <a:srgbClr val="F3F3F3"/>
                </a:solidFill>
              </a:rPr>
              <a:t> (among other seismic signals).</a:t>
            </a:r>
            <a:r>
              <a:rPr b="1" lang="en" sz="1600">
                <a:solidFill>
                  <a:srgbClr val="F3F3F3"/>
                </a:solidFill>
              </a:rPr>
              <a:t> </a:t>
            </a:r>
            <a:endParaRPr b="1" sz="1600">
              <a:solidFill>
                <a:srgbClr val="F3F3F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Char char="●"/>
            </a:pPr>
            <a:r>
              <a:rPr b="1" lang="en" sz="1600">
                <a:solidFill>
                  <a:srgbClr val="F3F3F3"/>
                </a:solidFill>
              </a:rPr>
              <a:t>Offers the ability to scan decades of data for research, and set probability-based alarms in near real-time for monitoring.</a:t>
            </a:r>
            <a:br>
              <a:rPr b="1" lang="en" sz="1600">
                <a:solidFill>
                  <a:srgbClr val="F3F3F3"/>
                </a:solidFill>
              </a:rPr>
            </a:br>
            <a:endParaRPr b="1" sz="1600">
              <a:solidFill>
                <a:srgbClr val="F3F3F3"/>
              </a:solidFill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</a:rPr>
              <a:t>3</a:t>
            </a:r>
            <a:endParaRPr b="1" sz="11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5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6" name="Google Shape;746;p75"/>
          <p:cNvSpPr txBox="1"/>
          <p:nvPr/>
        </p:nvSpPr>
        <p:spPr>
          <a:xfrm>
            <a:off x="135375" y="929675"/>
            <a:ext cx="84852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TREMCAT’s “attribute” plotting function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7" name="Google Shape;747;p75"/>
          <p:cNvSpPr/>
          <p:nvPr/>
        </p:nvSpPr>
        <p:spPr>
          <a:xfrm>
            <a:off x="8664800" y="3843575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8" name="Google Shape;748;p75" title="Screenshot 2025-11-17 at 11.28.4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75" y="1606375"/>
            <a:ext cx="3983225" cy="19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5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24</a:t>
            </a:r>
            <a:endParaRPr b="1" sz="11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76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5" name="Google Shape;755;p76"/>
          <p:cNvSpPr txBox="1"/>
          <p:nvPr/>
        </p:nvSpPr>
        <p:spPr>
          <a:xfrm>
            <a:off x="135375" y="929675"/>
            <a:ext cx="84852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TREMCAT’s “attribute” plotting function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6" name="Google Shape;756;p76"/>
          <p:cNvSpPr/>
          <p:nvPr/>
        </p:nvSpPr>
        <p:spPr>
          <a:xfrm>
            <a:off x="8664800" y="3843575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7" name="Google Shape;757;p76" title="Screenshot 2025-11-17 at 11.28.4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75" y="1606375"/>
            <a:ext cx="3983225" cy="19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76" title="Screenshot 2025-11-17 at 11.29.1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400" y="1527000"/>
            <a:ext cx="4690226" cy="297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76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24</a:t>
            </a:r>
            <a:endParaRPr b="1" sz="11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7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5" name="Google Shape;765;p77"/>
          <p:cNvSpPr txBox="1"/>
          <p:nvPr/>
        </p:nvSpPr>
        <p:spPr>
          <a:xfrm>
            <a:off x="135375" y="929675"/>
            <a:ext cx="84852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TREMCAT’s “location” plotting function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6" name="Google Shape;766;p77"/>
          <p:cNvSpPr/>
          <p:nvPr/>
        </p:nvSpPr>
        <p:spPr>
          <a:xfrm>
            <a:off x="8664800" y="3843575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7" name="Google Shape;767;p77" title="Screenshot 2025-11-17 at 11.31.0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75" y="1653599"/>
            <a:ext cx="4658150" cy="19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77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25</a:t>
            </a:r>
            <a:endParaRPr b="1" sz="11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78"/>
          <p:cNvSpPr txBox="1"/>
          <p:nvPr/>
        </p:nvSpPr>
        <p:spPr>
          <a:xfrm>
            <a:off x="135375" y="104025"/>
            <a:ext cx="87504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TREMCAT: An ObsPy framework to catalog tremor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4" name="Google Shape;774;p78"/>
          <p:cNvSpPr txBox="1"/>
          <p:nvPr/>
        </p:nvSpPr>
        <p:spPr>
          <a:xfrm>
            <a:off x="135375" y="929675"/>
            <a:ext cx="84852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TREMCAT’s “location” plotting function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5" name="Google Shape;775;p78"/>
          <p:cNvSpPr/>
          <p:nvPr/>
        </p:nvSpPr>
        <p:spPr>
          <a:xfrm>
            <a:off x="8664800" y="3843575"/>
            <a:ext cx="153900" cy="55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6" name="Google Shape;776;p78" title="Screenshot 2025-11-17 at 11.31.0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75" y="1653599"/>
            <a:ext cx="4658150" cy="19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78" title="Screenshot 2025-11-17 at 11.31.3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8025" y="1034025"/>
            <a:ext cx="3302550" cy="38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78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25</a:t>
            </a:r>
            <a:endParaRPr b="1" sz="11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79" title="Screenshot 2025-11-17 at 11.35.2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75" y="104025"/>
            <a:ext cx="4886875" cy="49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79"/>
          <p:cNvSpPr txBox="1"/>
          <p:nvPr/>
        </p:nvSpPr>
        <p:spPr>
          <a:xfrm>
            <a:off x="5088375" y="104025"/>
            <a:ext cx="39795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A kind request for feedback</a:t>
            </a: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: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5" name="Google Shape;785;p79"/>
          <p:cNvSpPr txBox="1"/>
          <p:nvPr/>
        </p:nvSpPr>
        <p:spPr>
          <a:xfrm>
            <a:off x="5088375" y="743575"/>
            <a:ext cx="39795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do you archive tremor instances at your observatory? Would you use this?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What utilities are missing?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What attributes should be mandatory? </a:t>
            </a: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Do you have a dataset that you would like to try it on?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Do you want to be a co-developer?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→ darren.tanpk@ntu.edu.sg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86" name="Google Shape;786;p79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26</a:t>
            </a:r>
            <a:endParaRPr b="1" sz="1100"/>
          </a:p>
        </p:txBody>
      </p:sp>
      <p:sp>
        <p:nvSpPr>
          <p:cNvPr id="787" name="Google Shape;787;p79"/>
          <p:cNvSpPr txBox="1"/>
          <p:nvPr/>
        </p:nvSpPr>
        <p:spPr>
          <a:xfrm>
            <a:off x="5690325" y="4417725"/>
            <a:ext cx="27756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Thank you!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/>
          <p:nvPr/>
        </p:nvSpPr>
        <p:spPr>
          <a:xfrm>
            <a:off x="135375" y="104025"/>
            <a:ext cx="8889000" cy="8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2C233"/>
                </a:solidFill>
                <a:latin typeface="Oswald"/>
                <a:ea typeface="Oswald"/>
                <a:cs typeface="Oswald"/>
                <a:sym typeface="Oswald"/>
              </a:rPr>
              <a:t>Towards automated tremor detection and a tremor catalog framework</a:t>
            </a:r>
            <a:endParaRPr b="1" sz="2400">
              <a:solidFill>
                <a:srgbClr val="F2C23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9551" y="859050"/>
            <a:ext cx="1321225" cy="209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1"/>
          <p:cNvPicPr preferRelativeResize="0"/>
          <p:nvPr/>
        </p:nvPicPr>
        <p:blipFill rotWithShape="1">
          <a:blip r:embed="rId4">
            <a:alphaModFix/>
          </a:blip>
          <a:srcRect b="3147" l="0" r="0" t="0"/>
          <a:stretch/>
        </p:blipFill>
        <p:spPr>
          <a:xfrm>
            <a:off x="7013275" y="3191400"/>
            <a:ext cx="1873774" cy="1814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1"/>
          <p:cNvSpPr txBox="1"/>
          <p:nvPr/>
        </p:nvSpPr>
        <p:spPr>
          <a:xfrm>
            <a:off x="273325" y="706650"/>
            <a:ext cx="6627600" cy="3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2C233"/>
                </a:solidFill>
              </a:rPr>
              <a:t>Part 1 –</a:t>
            </a:r>
            <a:r>
              <a:rPr b="1" lang="en" sz="1600">
                <a:solidFill>
                  <a:srgbClr val="F3F3F3"/>
                </a:solidFill>
              </a:rPr>
              <a:t> VOISS-Net: </a:t>
            </a:r>
            <a:br>
              <a:rPr b="1" lang="en" sz="1600">
                <a:solidFill>
                  <a:srgbClr val="F3F3F3"/>
                </a:solidFill>
              </a:rPr>
            </a:br>
            <a:r>
              <a:rPr b="1" lang="en" sz="1600">
                <a:solidFill>
                  <a:srgbClr val="F3F3F3"/>
                </a:solidFill>
              </a:rPr>
              <a:t>VOlcano Infrasound &amp; Seismic Spectrogram Neural Network</a:t>
            </a:r>
            <a:endParaRPr b="1" sz="1600">
              <a:solidFill>
                <a:srgbClr val="F3F3F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3F3F3"/>
              </a:buClr>
              <a:buSzPts val="1600"/>
              <a:buChar char="●"/>
            </a:pPr>
            <a:r>
              <a:rPr b="1" lang="en" sz="1600">
                <a:solidFill>
                  <a:srgbClr val="F3F3F3"/>
                </a:solidFill>
              </a:rPr>
              <a:t>Use machine learning to rapidly detect and characterize of tremor (among other seismic signals). </a:t>
            </a:r>
            <a:endParaRPr b="1" sz="1600">
              <a:solidFill>
                <a:srgbClr val="F3F3F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Char char="●"/>
            </a:pPr>
            <a:r>
              <a:rPr b="1" lang="en" sz="1600">
                <a:solidFill>
                  <a:srgbClr val="F3F3F3"/>
                </a:solidFill>
              </a:rPr>
              <a:t>Offers the ability to scan decades of data for research, and set probability-based alarms in near real-time for monitoring.</a:t>
            </a:r>
            <a:br>
              <a:rPr b="1" lang="en" sz="1600">
                <a:solidFill>
                  <a:srgbClr val="F3F3F3"/>
                </a:solidFill>
              </a:rPr>
            </a:br>
            <a:br>
              <a:rPr b="1" lang="en" sz="1600">
                <a:solidFill>
                  <a:srgbClr val="F3F3F3"/>
                </a:solidFill>
              </a:rPr>
            </a:br>
            <a:endParaRPr b="1" sz="1600"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2C233"/>
                </a:solidFill>
              </a:rPr>
              <a:t>Part 2 –</a:t>
            </a:r>
            <a:r>
              <a:rPr b="1" lang="en" sz="1600">
                <a:solidFill>
                  <a:srgbClr val="F3F3F3"/>
                </a:solidFill>
              </a:rPr>
              <a:t> TREMCAT: TREMor CATalog </a:t>
            </a:r>
            <a:endParaRPr b="1" sz="1600">
              <a:solidFill>
                <a:srgbClr val="F3F3F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3F3F3"/>
              </a:buClr>
              <a:buSzPts val="1600"/>
              <a:buChar char="●"/>
            </a:pPr>
            <a:r>
              <a:rPr b="1" lang="en" sz="1600">
                <a:solidFill>
                  <a:srgbClr val="F3F3F3"/>
                </a:solidFill>
              </a:rPr>
              <a:t>Provides a structured way to catalog tremor instances, </a:t>
            </a:r>
            <a:br>
              <a:rPr b="1" lang="en" sz="1600">
                <a:solidFill>
                  <a:srgbClr val="F3F3F3"/>
                </a:solidFill>
              </a:rPr>
            </a:br>
            <a:r>
              <a:rPr b="1" lang="en" sz="1600">
                <a:solidFill>
                  <a:srgbClr val="F3F3F3"/>
                </a:solidFill>
              </a:rPr>
              <a:t>storing key attributes and multiple location entries. </a:t>
            </a:r>
            <a:endParaRPr b="1" sz="1600">
              <a:solidFill>
                <a:srgbClr val="F3F3F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Char char="●"/>
            </a:pPr>
            <a:r>
              <a:rPr b="1" lang="en" sz="1600">
                <a:solidFill>
                  <a:srgbClr val="F3F3F3"/>
                </a:solidFill>
              </a:rPr>
              <a:t>Facilitates sharing and distribution of tremor catalogs.</a:t>
            </a:r>
            <a:endParaRPr b="1" sz="1600">
              <a:solidFill>
                <a:srgbClr val="F3F3F3"/>
              </a:solidFill>
            </a:endParaRPr>
          </a:p>
        </p:txBody>
      </p:sp>
      <p:sp>
        <p:nvSpPr>
          <p:cNvPr id="149" name="Google Shape;149;p31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</a:rPr>
              <a:t>3</a:t>
            </a:r>
            <a:endParaRPr b="1" sz="11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VOlcano Infrasound &amp; Seismic Spectrogram Neural Network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5" name="Google Shape;155;p32" title="Screenshot 2025-06-09 at 2.12.42 PM.png"/>
          <p:cNvPicPr preferRelativeResize="0"/>
          <p:nvPr/>
        </p:nvPicPr>
        <p:blipFill rotWithShape="1">
          <a:blip r:embed="rId3">
            <a:alphaModFix/>
          </a:blip>
          <a:srcRect b="0" l="0" r="0" t="44432"/>
          <a:stretch/>
        </p:blipFill>
        <p:spPr>
          <a:xfrm>
            <a:off x="290251" y="1932371"/>
            <a:ext cx="3872588" cy="72859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2"/>
          <p:cNvSpPr/>
          <p:nvPr/>
        </p:nvSpPr>
        <p:spPr>
          <a:xfrm>
            <a:off x="227923" y="1546545"/>
            <a:ext cx="3963900" cy="1388100"/>
          </a:xfrm>
          <a:prstGeom prst="rect">
            <a:avLst/>
          </a:prstGeom>
          <a:noFill/>
          <a:ln cap="flat" cmpd="sng" w="19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7300" lIns="97300" spcFirstLastPara="1" rIns="97300" wrap="square" tIns="9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90"/>
          </a:p>
        </p:txBody>
      </p:sp>
      <p:pic>
        <p:nvPicPr>
          <p:cNvPr id="157" name="Google Shape;157;p32" title="Screenshot 2025-06-09 at 2.12.42 PM.png"/>
          <p:cNvPicPr preferRelativeResize="0"/>
          <p:nvPr/>
        </p:nvPicPr>
        <p:blipFill rotWithShape="1">
          <a:blip r:embed="rId3">
            <a:alphaModFix/>
          </a:blip>
          <a:srcRect b="83074" l="0" r="59080" t="0"/>
          <a:stretch/>
        </p:blipFill>
        <p:spPr>
          <a:xfrm>
            <a:off x="257166" y="1619368"/>
            <a:ext cx="1958431" cy="27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 title="Screenshot 2025-06-18 at 2.22.38 PM.png"/>
          <p:cNvPicPr preferRelativeResize="0"/>
          <p:nvPr/>
        </p:nvPicPr>
        <p:blipFill rotWithShape="1">
          <a:blip r:embed="rId4">
            <a:alphaModFix/>
          </a:blip>
          <a:srcRect b="0" l="0" r="0" t="8105"/>
          <a:stretch/>
        </p:blipFill>
        <p:spPr>
          <a:xfrm>
            <a:off x="278171" y="3487180"/>
            <a:ext cx="4718728" cy="1508767"/>
          </a:xfrm>
          <a:prstGeom prst="rect">
            <a:avLst/>
          </a:prstGeom>
          <a:noFill/>
          <a:ln cap="flat" cmpd="sng" w="135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9" name="Google Shape;159;p32"/>
          <p:cNvSpPr txBox="1"/>
          <p:nvPr/>
        </p:nvSpPr>
        <p:spPr>
          <a:xfrm>
            <a:off x="197250" y="1237400"/>
            <a:ext cx="2775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97"/>
              </a:spcAft>
              <a:buNone/>
            </a:pPr>
            <a:r>
              <a:rPr b="1" lang="en" sz="1195"/>
              <a:t>Tan et al. (2024)</a:t>
            </a:r>
            <a:endParaRPr sz="1035"/>
          </a:p>
        </p:txBody>
      </p:sp>
      <p:sp>
        <p:nvSpPr>
          <p:cNvPr id="160" name="Google Shape;160;p32"/>
          <p:cNvSpPr txBox="1"/>
          <p:nvPr/>
        </p:nvSpPr>
        <p:spPr>
          <a:xfrm>
            <a:off x="227933" y="3182065"/>
            <a:ext cx="18819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97"/>
              </a:spcAft>
              <a:buNone/>
            </a:pPr>
            <a:r>
              <a:rPr b="1" lang="en" sz="1195"/>
              <a:t>Fee et al. (2025)</a:t>
            </a:r>
            <a:endParaRPr i="1" sz="796"/>
          </a:p>
        </p:txBody>
      </p:sp>
      <p:pic>
        <p:nvPicPr>
          <p:cNvPr id="161" name="Google Shape;161;p32" title="Screenshot 2025-07-28 at 2.23.4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5465" y="1546545"/>
            <a:ext cx="3518760" cy="1388568"/>
          </a:xfrm>
          <a:prstGeom prst="rect">
            <a:avLst/>
          </a:prstGeom>
          <a:noFill/>
          <a:ln cap="flat" cmpd="sng" w="171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" name="Google Shape;162;p32" title="Screenshot 2025-06-09 at 2.12.42 PM.png"/>
          <p:cNvPicPr preferRelativeResize="0"/>
          <p:nvPr/>
        </p:nvPicPr>
        <p:blipFill rotWithShape="1">
          <a:blip r:embed="rId3">
            <a:alphaModFix/>
          </a:blip>
          <a:srcRect b="60388" l="0" r="59080" t="29650"/>
          <a:stretch/>
        </p:blipFill>
        <p:spPr>
          <a:xfrm>
            <a:off x="290260" y="2722167"/>
            <a:ext cx="2081757" cy="17159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2"/>
          <p:cNvSpPr txBox="1"/>
          <p:nvPr/>
        </p:nvSpPr>
        <p:spPr>
          <a:xfrm>
            <a:off x="4313658" y="1237400"/>
            <a:ext cx="2775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97"/>
              </a:spcAft>
              <a:buNone/>
            </a:pPr>
            <a:r>
              <a:rPr b="1" lang="en" sz="1195"/>
              <a:t>Lyons et al. (2024)</a:t>
            </a:r>
            <a:endParaRPr sz="1035"/>
          </a:p>
        </p:txBody>
      </p:sp>
      <p:pic>
        <p:nvPicPr>
          <p:cNvPr id="164" name="Google Shape;164;p32" title="Screenshot 2025-11-14 at 4.36.0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9300" y="3489876"/>
            <a:ext cx="2694934" cy="15087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5" name="Google Shape;165;p32"/>
          <p:cNvSpPr txBox="1"/>
          <p:nvPr/>
        </p:nvSpPr>
        <p:spPr>
          <a:xfrm>
            <a:off x="5149308" y="3182065"/>
            <a:ext cx="18819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97"/>
              </a:spcAft>
              <a:buNone/>
            </a:pPr>
            <a:r>
              <a:rPr b="1" lang="en" sz="1195"/>
              <a:t>IAVCEI 2025</a:t>
            </a:r>
            <a:endParaRPr i="1" sz="796"/>
          </a:p>
        </p:txBody>
      </p:sp>
      <p:sp>
        <p:nvSpPr>
          <p:cNvPr id="166" name="Google Shape;166;p32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4</a:t>
            </a:r>
            <a:endParaRPr b="1"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VOISS-Net: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VOlcano Infrasound &amp; Seismic Spectrogram Neural Network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2" name="Google Shape;172;p33" title="Screenshot 2025-06-09 at 2.12.42 PM.png"/>
          <p:cNvPicPr preferRelativeResize="0"/>
          <p:nvPr/>
        </p:nvPicPr>
        <p:blipFill rotWithShape="1">
          <a:blip r:embed="rId3">
            <a:alphaModFix/>
          </a:blip>
          <a:srcRect b="0" l="0" r="0" t="44432"/>
          <a:stretch/>
        </p:blipFill>
        <p:spPr>
          <a:xfrm>
            <a:off x="290251" y="1932371"/>
            <a:ext cx="3872588" cy="72859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3"/>
          <p:cNvSpPr/>
          <p:nvPr/>
        </p:nvSpPr>
        <p:spPr>
          <a:xfrm>
            <a:off x="227923" y="1546545"/>
            <a:ext cx="3963900" cy="1388100"/>
          </a:xfrm>
          <a:prstGeom prst="rect">
            <a:avLst/>
          </a:prstGeom>
          <a:noFill/>
          <a:ln cap="flat" cmpd="sng" w="19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7300" lIns="97300" spcFirstLastPara="1" rIns="97300" wrap="square" tIns="9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90"/>
          </a:p>
        </p:txBody>
      </p:sp>
      <p:pic>
        <p:nvPicPr>
          <p:cNvPr id="174" name="Google Shape;174;p33" title="Screenshot 2025-06-09 at 2.12.42 PM.png"/>
          <p:cNvPicPr preferRelativeResize="0"/>
          <p:nvPr/>
        </p:nvPicPr>
        <p:blipFill rotWithShape="1">
          <a:blip r:embed="rId3">
            <a:alphaModFix/>
          </a:blip>
          <a:srcRect b="83074" l="0" r="59080" t="0"/>
          <a:stretch/>
        </p:blipFill>
        <p:spPr>
          <a:xfrm>
            <a:off x="257166" y="1619368"/>
            <a:ext cx="1958431" cy="27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3" title="Screenshot 2025-06-18 at 2.22.38 PM.png"/>
          <p:cNvPicPr preferRelativeResize="0"/>
          <p:nvPr/>
        </p:nvPicPr>
        <p:blipFill rotWithShape="1">
          <a:blip r:embed="rId4">
            <a:alphaModFix/>
          </a:blip>
          <a:srcRect b="0" l="0" r="0" t="8105"/>
          <a:stretch/>
        </p:blipFill>
        <p:spPr>
          <a:xfrm>
            <a:off x="278171" y="3487180"/>
            <a:ext cx="4718728" cy="1508767"/>
          </a:xfrm>
          <a:prstGeom prst="rect">
            <a:avLst/>
          </a:prstGeom>
          <a:noFill/>
          <a:ln cap="flat" cmpd="sng" w="135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p33"/>
          <p:cNvSpPr txBox="1"/>
          <p:nvPr/>
        </p:nvSpPr>
        <p:spPr>
          <a:xfrm>
            <a:off x="197250" y="1237400"/>
            <a:ext cx="2775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97"/>
              </a:spcAft>
              <a:buNone/>
            </a:pPr>
            <a:r>
              <a:rPr b="1" lang="en" sz="1195"/>
              <a:t>Tan et al. (2024)</a:t>
            </a:r>
            <a:endParaRPr sz="1035"/>
          </a:p>
        </p:txBody>
      </p:sp>
      <p:sp>
        <p:nvSpPr>
          <p:cNvPr id="177" name="Google Shape;177;p33"/>
          <p:cNvSpPr txBox="1"/>
          <p:nvPr/>
        </p:nvSpPr>
        <p:spPr>
          <a:xfrm>
            <a:off x="227933" y="3182065"/>
            <a:ext cx="18819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97"/>
              </a:spcAft>
              <a:buNone/>
            </a:pPr>
            <a:r>
              <a:rPr b="1" lang="en" sz="1195"/>
              <a:t>Fee et al. (2025)</a:t>
            </a:r>
            <a:endParaRPr i="1" sz="796"/>
          </a:p>
        </p:txBody>
      </p:sp>
      <p:pic>
        <p:nvPicPr>
          <p:cNvPr id="178" name="Google Shape;178;p33" title="Screenshot 2025-07-28 at 2.23.4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5465" y="1546545"/>
            <a:ext cx="3518760" cy="1388568"/>
          </a:xfrm>
          <a:prstGeom prst="rect">
            <a:avLst/>
          </a:prstGeom>
          <a:noFill/>
          <a:ln cap="flat" cmpd="sng" w="171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33" title="Screenshot 2025-06-09 at 2.12.42 PM.png"/>
          <p:cNvPicPr preferRelativeResize="0"/>
          <p:nvPr/>
        </p:nvPicPr>
        <p:blipFill rotWithShape="1">
          <a:blip r:embed="rId3">
            <a:alphaModFix/>
          </a:blip>
          <a:srcRect b="60388" l="0" r="59080" t="29650"/>
          <a:stretch/>
        </p:blipFill>
        <p:spPr>
          <a:xfrm>
            <a:off x="290260" y="2722167"/>
            <a:ext cx="2081757" cy="171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3"/>
          <p:cNvSpPr txBox="1"/>
          <p:nvPr/>
        </p:nvSpPr>
        <p:spPr>
          <a:xfrm>
            <a:off x="4313658" y="1237400"/>
            <a:ext cx="27756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97"/>
              </a:spcAft>
              <a:buNone/>
            </a:pPr>
            <a:r>
              <a:rPr b="1" lang="en" sz="1195"/>
              <a:t>Lyons et al. (2024)</a:t>
            </a:r>
            <a:endParaRPr sz="1035"/>
          </a:p>
        </p:txBody>
      </p:sp>
      <p:pic>
        <p:nvPicPr>
          <p:cNvPr id="181" name="Google Shape;181;p33" title="Screenshot 2025-11-14 at 4.36.0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9300" y="3489876"/>
            <a:ext cx="2694934" cy="1508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2" name="Google Shape;182;p33"/>
          <p:cNvSpPr txBox="1"/>
          <p:nvPr/>
        </p:nvSpPr>
        <p:spPr>
          <a:xfrm>
            <a:off x="5149308" y="3182065"/>
            <a:ext cx="18819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97"/>
              </a:spcAft>
              <a:buNone/>
            </a:pPr>
            <a:r>
              <a:rPr b="1" lang="en" sz="1195">
                <a:solidFill>
                  <a:srgbClr val="980000"/>
                </a:solidFill>
              </a:rPr>
              <a:t>IAVCEI 2025</a:t>
            </a:r>
            <a:endParaRPr i="1" sz="796">
              <a:solidFill>
                <a:srgbClr val="980000"/>
              </a:solidFill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7876275" y="3014500"/>
            <a:ext cx="1842300" cy="19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David Fee, </a:t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John Lyons, </a:t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Mariangela Sciotto, </a:t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Andrea Cannata, </a:t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Alicia Hotovec-Ellis, </a:t>
            </a:r>
            <a:br>
              <a:rPr lang="en" sz="1000">
                <a:solidFill>
                  <a:srgbClr val="FF0000"/>
                </a:solidFill>
              </a:rPr>
            </a:br>
            <a:r>
              <a:rPr lang="en" sz="1000">
                <a:solidFill>
                  <a:srgbClr val="FF0000"/>
                </a:solidFill>
              </a:rPr>
              <a:t>Társilo Girona, </a:t>
            </a:r>
            <a:br>
              <a:rPr lang="en" sz="1000">
                <a:solidFill>
                  <a:srgbClr val="FF0000"/>
                </a:solidFill>
              </a:rPr>
            </a:br>
            <a:r>
              <a:rPr lang="en" sz="1000">
                <a:solidFill>
                  <a:srgbClr val="FF0000"/>
                </a:solidFill>
              </a:rPr>
              <a:t>Aaron Wech, </a:t>
            </a:r>
            <a:br>
              <a:rPr lang="en" sz="1000">
                <a:solidFill>
                  <a:srgbClr val="FF0000"/>
                </a:solidFill>
              </a:rPr>
            </a:br>
            <a:r>
              <a:rPr lang="en" sz="1000">
                <a:solidFill>
                  <a:srgbClr val="FF0000"/>
                </a:solidFill>
              </a:rPr>
              <a:t>Diana Roman, </a:t>
            </a:r>
            <a:br>
              <a:rPr lang="en" sz="1000">
                <a:solidFill>
                  <a:srgbClr val="FF0000"/>
                </a:solidFill>
              </a:rPr>
            </a:br>
            <a:r>
              <a:rPr lang="en" sz="1000">
                <a:solidFill>
                  <a:srgbClr val="FF0000"/>
                </a:solidFill>
              </a:rPr>
              <a:t>Matthew M. Haney,</a:t>
            </a:r>
            <a:br>
              <a:rPr lang="en" sz="1000">
                <a:solidFill>
                  <a:srgbClr val="FF0000"/>
                </a:solidFill>
              </a:rPr>
            </a:br>
            <a:r>
              <a:rPr lang="en" sz="1000">
                <a:solidFill>
                  <a:srgbClr val="FF0000"/>
                </a:solidFill>
              </a:rPr>
              <a:t>Silvio De Angelis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84" name="Google Shape;184;p33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4</a:t>
            </a:r>
            <a:endParaRPr b="1"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/>
        </p:nvSpPr>
        <p:spPr>
          <a:xfrm>
            <a:off x="135375" y="104025"/>
            <a:ext cx="77409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Detecting and Classifying Volcano Seismicity using a Generalized Deep Learning Model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050" y="2627382"/>
            <a:ext cx="5109064" cy="241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660" y="2834100"/>
            <a:ext cx="1138450" cy="180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/>
          <p:nvPr/>
        </p:nvSpPr>
        <p:spPr>
          <a:xfrm>
            <a:off x="188075" y="1025675"/>
            <a:ext cx="62811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VOISS-Net is a Convolutional Neural Network first introduced by Tan et al. (2024) to classify tremor and explosions from Pavlof Volcano, Alaska. </a:t>
            </a:r>
            <a:endParaRPr sz="13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rage"/>
              <a:buChar char="●"/>
            </a:pPr>
            <a:r>
              <a:rPr lang="en" sz="1300"/>
              <a:t>Fee et al. (2025) build upon the model, shrinking the spectrogram window, adding a Long Period (LP) seismic class, as well as labeled data from 7 other volcanoes.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93" name="Google Shape;193;p34"/>
          <p:cNvSpPr txBox="1"/>
          <p:nvPr/>
        </p:nvSpPr>
        <p:spPr>
          <a:xfrm>
            <a:off x="8480708" y="4789500"/>
            <a:ext cx="58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5</a:t>
            </a:r>
            <a:endParaRPr b="1" sz="1100"/>
          </a:p>
        </p:txBody>
      </p:sp>
      <p:sp>
        <p:nvSpPr>
          <p:cNvPr id="194" name="Google Shape;194;p34"/>
          <p:cNvSpPr/>
          <p:nvPr/>
        </p:nvSpPr>
        <p:spPr>
          <a:xfrm>
            <a:off x="5939450" y="2637225"/>
            <a:ext cx="1138500" cy="172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